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37"/>
  </p:notesMasterIdLst>
  <p:sldIdLst>
    <p:sldId id="309" r:id="rId3"/>
    <p:sldId id="312" r:id="rId4"/>
    <p:sldId id="310" r:id="rId5"/>
    <p:sldId id="746" r:id="rId6"/>
    <p:sldId id="747" r:id="rId7"/>
    <p:sldId id="649" r:id="rId8"/>
    <p:sldId id="320" r:id="rId9"/>
    <p:sldId id="321" r:id="rId10"/>
    <p:sldId id="323" r:id="rId11"/>
    <p:sldId id="324" r:id="rId12"/>
    <p:sldId id="325" r:id="rId13"/>
    <p:sldId id="315" r:id="rId14"/>
    <p:sldId id="646" r:id="rId15"/>
    <p:sldId id="266" r:id="rId16"/>
    <p:sldId id="748" r:id="rId17"/>
    <p:sldId id="647" r:id="rId18"/>
    <p:sldId id="314" r:id="rId19"/>
    <p:sldId id="656" r:id="rId20"/>
    <p:sldId id="741" r:id="rId21"/>
    <p:sldId id="744" r:id="rId22"/>
    <p:sldId id="275" r:id="rId23"/>
    <p:sldId id="742" r:id="rId24"/>
    <p:sldId id="328" r:id="rId25"/>
    <p:sldId id="743" r:id="rId26"/>
    <p:sldId id="734" r:id="rId27"/>
    <p:sldId id="307" r:id="rId28"/>
    <p:sldId id="308" r:id="rId29"/>
    <p:sldId id="745" r:id="rId30"/>
    <p:sldId id="269" r:id="rId31"/>
    <p:sldId id="737" r:id="rId32"/>
    <p:sldId id="740" r:id="rId33"/>
    <p:sldId id="650" r:id="rId34"/>
    <p:sldId id="313" r:id="rId35"/>
    <p:sldId id="30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5D9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526" autoAdjust="0"/>
    <p:restoredTop sz="95852"/>
  </p:normalViewPr>
  <p:slideViewPr>
    <p:cSldViewPr snapToGrid="0" snapToObjects="1">
      <p:cViewPr varScale="1">
        <p:scale>
          <a:sx n="109" d="100"/>
          <a:sy n="109" d="100"/>
        </p:scale>
        <p:origin x="1098" y="108"/>
      </p:cViewPr>
      <p:guideLst/>
    </p:cSldViewPr>
  </p:slideViewPr>
  <p:notesTextViewPr>
    <p:cViewPr>
      <p:scale>
        <a:sx n="1" d="1"/>
        <a:sy n="1" d="1"/>
      </p:scale>
      <p:origin x="0" y="0"/>
    </p:cViewPr>
  </p:notesTextViewPr>
  <p:sorterViewPr>
    <p:cViewPr>
      <p:scale>
        <a:sx n="1" d="1"/>
        <a:sy n="1" d="1"/>
      </p:scale>
      <p:origin x="0" y="-13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  </c:v>
                </c:pt>
              </c:strCache>
            </c:strRef>
          </c:tx>
          <c:spPr>
            <a:solidFill>
              <a:schemeClr val="accent1"/>
            </a:solidFill>
            <a:ln>
              <a:noFill/>
            </a:ln>
            <a:effectLst/>
          </c:spPr>
          <c:invertIfNegative val="0"/>
          <c:dLbls>
            <c:dLbl>
              <c:idx val="7"/>
              <c:layout>
                <c:manualLayout>
                  <c:x val="-1.7105800859924679E-3"/>
                  <c:y val="-4.423387563151629E-2"/>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9DF-42AE-8F56-A5E605FBEBB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Sep 6</c:v>
                </c:pt>
                <c:pt idx="1">
                  <c:v>Sep 13</c:v>
                </c:pt>
                <c:pt idx="2">
                  <c:v>Sep 20</c:v>
                </c:pt>
                <c:pt idx="3">
                  <c:v>Sep 27</c:v>
                </c:pt>
                <c:pt idx="4">
                  <c:v>Oct 4</c:v>
                </c:pt>
                <c:pt idx="5">
                  <c:v>Oct 11</c:v>
                </c:pt>
                <c:pt idx="6">
                  <c:v>Oct 18</c:v>
                </c:pt>
                <c:pt idx="7">
                  <c:v>Oct 25</c:v>
                </c:pt>
                <c:pt idx="8">
                  <c:v>Nov 1</c:v>
                </c:pt>
                <c:pt idx="9">
                  <c:v>Nov 8</c:v>
                </c:pt>
                <c:pt idx="10">
                  <c:v>Nov 15</c:v>
                </c:pt>
                <c:pt idx="11">
                  <c:v>Nov 22</c:v>
                </c:pt>
                <c:pt idx="12">
                  <c:v>Nov 29</c:v>
                </c:pt>
              </c:strCache>
            </c:strRef>
          </c:cat>
          <c:val>
            <c:numRef>
              <c:f>Sheet1!$B$2:$B$14</c:f>
              <c:numCache>
                <c:formatCode>General</c:formatCode>
                <c:ptCount val="13"/>
                <c:pt idx="0">
                  <c:v>12</c:v>
                </c:pt>
                <c:pt idx="1">
                  <c:v>9</c:v>
                </c:pt>
                <c:pt idx="2">
                  <c:v>18</c:v>
                </c:pt>
                <c:pt idx="3">
                  <c:v>9</c:v>
                </c:pt>
                <c:pt idx="4">
                  <c:v>6</c:v>
                </c:pt>
                <c:pt idx="5">
                  <c:v>8</c:v>
                </c:pt>
                <c:pt idx="6">
                  <c:v>11</c:v>
                </c:pt>
                <c:pt idx="7">
                  <c:v>1</c:v>
                </c:pt>
                <c:pt idx="8">
                  <c:v>14</c:v>
                </c:pt>
                <c:pt idx="9">
                  <c:v>9</c:v>
                </c:pt>
                <c:pt idx="10">
                  <c:v>20</c:v>
                </c:pt>
                <c:pt idx="11">
                  <c:v>15</c:v>
                </c:pt>
                <c:pt idx="12">
                  <c:v>32</c:v>
                </c:pt>
              </c:numCache>
            </c:numRef>
          </c:val>
          <c:extLst>
            <c:ext xmlns:c16="http://schemas.microsoft.com/office/drawing/2014/chart" uri="{C3380CC4-5D6E-409C-BE32-E72D297353CC}">
              <c16:uniqueId val="{00000000-51CC-400F-A64D-F9F52CDD78E4}"/>
            </c:ext>
          </c:extLst>
        </c:ser>
        <c:dLbls>
          <c:showLegendKey val="0"/>
          <c:showVal val="0"/>
          <c:showCatName val="0"/>
          <c:showSerName val="0"/>
          <c:showPercent val="0"/>
          <c:showBubbleSize val="0"/>
        </c:dLbls>
        <c:gapWidth val="43"/>
        <c:overlap val="100"/>
        <c:axId val="1388911920"/>
        <c:axId val="1388913168"/>
      </c:barChart>
      <c:catAx>
        <c:axId val="1388911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8913168"/>
        <c:crosses val="autoZero"/>
        <c:auto val="1"/>
        <c:lblAlgn val="ctr"/>
        <c:lblOffset val="100"/>
        <c:noMultiLvlLbl val="0"/>
      </c:catAx>
      <c:valAx>
        <c:axId val="1388913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89119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Students</c:v>
                </c:pt>
              </c:strCache>
            </c:strRef>
          </c:tx>
          <c:spPr>
            <a:solidFill>
              <a:schemeClr val="accent1"/>
            </a:solidFill>
            <a:ln>
              <a:noFill/>
            </a:ln>
            <a:effectLst/>
          </c:spPr>
          <c:invertIfNegative val="0"/>
          <c:dLbls>
            <c:dLbl>
              <c:idx val="0"/>
              <c:layout>
                <c:manualLayout>
                  <c:x val="0"/>
                  <c:y val="-0.21849814587367392"/>
                </c:manualLayout>
              </c:layout>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890C-4F89-A2D1-F24979FCAE9F}"/>
                </c:ext>
              </c:extLst>
            </c:dLbl>
            <c:dLbl>
              <c:idx val="1"/>
              <c:layout>
                <c:manualLayout>
                  <c:x val="1.7105800859923425E-3"/>
                  <c:y val="-0.29266791979851275"/>
                </c:manualLayout>
              </c:layout>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1-890C-4F89-A2D1-F24979FCAE9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Sheet1!$A$2:$A$3</c:f>
              <c:strCache>
                <c:ptCount val="2"/>
                <c:pt idx="0">
                  <c:v>Stakeholder type</c:v>
                </c:pt>
                <c:pt idx="1">
                  <c:v>Testing location</c:v>
                </c:pt>
              </c:strCache>
            </c:strRef>
          </c:cat>
          <c:val>
            <c:numRef>
              <c:f>Sheet1!$B$2:$B$3</c:f>
              <c:numCache>
                <c:formatCode>General</c:formatCode>
                <c:ptCount val="2"/>
                <c:pt idx="0">
                  <c:v>147</c:v>
                </c:pt>
              </c:numCache>
            </c:numRef>
          </c:val>
          <c:extLst>
            <c:ext xmlns:c16="http://schemas.microsoft.com/office/drawing/2014/chart" uri="{C3380CC4-5D6E-409C-BE32-E72D297353CC}">
              <c16:uniqueId val="{00000002-890C-4F89-A2D1-F24979FCAE9F}"/>
            </c:ext>
          </c:extLst>
        </c:ser>
        <c:ser>
          <c:idx val="1"/>
          <c:order val="1"/>
          <c:tx>
            <c:strRef>
              <c:f>Sheet1!$C$1</c:f>
              <c:strCache>
                <c:ptCount val="1"/>
                <c:pt idx="0">
                  <c:v>Employees</c:v>
                </c:pt>
              </c:strCache>
            </c:strRef>
          </c:tx>
          <c:spPr>
            <a:solidFill>
              <a:schemeClr val="accent2"/>
            </a:solidFill>
            <a:ln>
              <a:noFill/>
            </a:ln>
            <a:effectLst/>
          </c:spPr>
          <c:invertIfNegative val="0"/>
          <c:dLbls>
            <c:dLbl>
              <c:idx val="0"/>
              <c:showLegendKey val="0"/>
              <c:showVal val="0"/>
              <c:showCatName val="0"/>
              <c:showSerName val="1"/>
              <c:showPercent val="0"/>
              <c:showBubbleSize val="0"/>
              <c:extLst>
                <c:ext xmlns:c15="http://schemas.microsoft.com/office/drawing/2012/chart" uri="{CE6537A1-D6FC-4f65-9D91-7224C49458BB}">
                  <c15:layout>
                    <c:manualLayout>
                      <c:w val="0.2321479638858204"/>
                      <c:h val="0.16097970886321952"/>
                    </c:manualLayout>
                  </c15:layout>
                </c:ext>
                <c:ext xmlns:c16="http://schemas.microsoft.com/office/drawing/2014/chart" uri="{C3380CC4-5D6E-409C-BE32-E72D297353CC}">
                  <c16:uniqueId val="{00000003-890C-4F89-A2D1-F24979FCAE9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Sheet1!$A$2:$A$3</c:f>
              <c:strCache>
                <c:ptCount val="2"/>
                <c:pt idx="0">
                  <c:v>Stakeholder type</c:v>
                </c:pt>
                <c:pt idx="1">
                  <c:v>Testing location</c:v>
                </c:pt>
              </c:strCache>
            </c:strRef>
          </c:cat>
          <c:val>
            <c:numRef>
              <c:f>Sheet1!$C$2:$C$3</c:f>
              <c:numCache>
                <c:formatCode>General</c:formatCode>
                <c:ptCount val="2"/>
                <c:pt idx="0">
                  <c:v>20</c:v>
                </c:pt>
              </c:numCache>
            </c:numRef>
          </c:val>
          <c:extLst>
            <c:ext xmlns:c16="http://schemas.microsoft.com/office/drawing/2014/chart" uri="{C3380CC4-5D6E-409C-BE32-E72D297353CC}">
              <c16:uniqueId val="{00000004-890C-4F89-A2D1-F24979FCAE9F}"/>
            </c:ext>
          </c:extLst>
        </c:ser>
        <c:ser>
          <c:idx val="2"/>
          <c:order val="2"/>
          <c:tx>
            <c:strRef>
              <c:f>Sheet1!$D$1</c:f>
              <c:strCache>
                <c:ptCount val="1"/>
                <c:pt idx="0">
                  <c:v>Tested at UHS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Sheet1!$A$2:$A$3</c:f>
              <c:strCache>
                <c:ptCount val="2"/>
                <c:pt idx="0">
                  <c:v>Stakeholder type</c:v>
                </c:pt>
                <c:pt idx="1">
                  <c:v>Testing location</c:v>
                </c:pt>
              </c:strCache>
            </c:strRef>
          </c:cat>
          <c:val>
            <c:numRef>
              <c:f>Sheet1!$D$2:$D$3</c:f>
              <c:numCache>
                <c:formatCode>General</c:formatCode>
                <c:ptCount val="2"/>
                <c:pt idx="1">
                  <c:v>81</c:v>
                </c:pt>
              </c:numCache>
            </c:numRef>
          </c:val>
          <c:extLst>
            <c:ext xmlns:c16="http://schemas.microsoft.com/office/drawing/2014/chart" uri="{C3380CC4-5D6E-409C-BE32-E72D297353CC}">
              <c16:uniqueId val="{00000005-890C-4F89-A2D1-F24979FCAE9F}"/>
            </c:ext>
          </c:extLst>
        </c:ser>
        <c:ser>
          <c:idx val="3"/>
          <c:order val="3"/>
          <c:tx>
            <c:strRef>
              <c:f>Sheet1!$E$1</c:f>
              <c:strCache>
                <c:ptCount val="1"/>
                <c:pt idx="0">
                  <c:v>Not tested at UHS</c:v>
                </c:pt>
              </c:strCache>
            </c:strRef>
          </c:tx>
          <c:spPr>
            <a:solidFill>
              <a:schemeClr val="accent4"/>
            </a:solidFill>
            <a:ln>
              <a:noFill/>
            </a:ln>
            <a:effectLst/>
          </c:spPr>
          <c:invertIfNegative val="0"/>
          <c:dLbls>
            <c:dLbl>
              <c:idx val="1"/>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890C-4F89-A2D1-F24979FCAE9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c:f>
              <c:strCache>
                <c:ptCount val="2"/>
                <c:pt idx="0">
                  <c:v>Stakeholder type</c:v>
                </c:pt>
                <c:pt idx="1">
                  <c:v>Testing location</c:v>
                </c:pt>
              </c:strCache>
            </c:strRef>
          </c:cat>
          <c:val>
            <c:numRef>
              <c:f>Sheet1!$E$2:$E$3</c:f>
              <c:numCache>
                <c:formatCode>General</c:formatCode>
                <c:ptCount val="2"/>
                <c:pt idx="1">
                  <c:v>86</c:v>
                </c:pt>
              </c:numCache>
            </c:numRef>
          </c:val>
          <c:extLst>
            <c:ext xmlns:c16="http://schemas.microsoft.com/office/drawing/2014/chart" uri="{C3380CC4-5D6E-409C-BE32-E72D297353CC}">
              <c16:uniqueId val="{00000007-890C-4F89-A2D1-F24979FCAE9F}"/>
            </c:ext>
          </c:extLst>
        </c:ser>
        <c:dLbls>
          <c:showLegendKey val="0"/>
          <c:showVal val="0"/>
          <c:showCatName val="0"/>
          <c:showSerName val="0"/>
          <c:showPercent val="0"/>
          <c:showBubbleSize val="0"/>
        </c:dLbls>
        <c:gapWidth val="43"/>
        <c:overlap val="100"/>
        <c:axId val="1388911920"/>
        <c:axId val="1388913168"/>
      </c:barChart>
      <c:catAx>
        <c:axId val="1388911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8913168"/>
        <c:crosses val="autoZero"/>
        <c:auto val="1"/>
        <c:lblAlgn val="ctr"/>
        <c:lblOffset val="100"/>
        <c:noMultiLvlLbl val="0"/>
      </c:catAx>
      <c:valAx>
        <c:axId val="1388913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89119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  </c:v>
                </c:pt>
              </c:strCache>
            </c:strRef>
          </c:tx>
          <c:spPr>
            <a:solidFill>
              <a:schemeClr val="accent1"/>
            </a:solidFill>
            <a:ln>
              <a:noFill/>
            </a:ln>
            <a:effectLst/>
          </c:spPr>
          <c:invertIfNegative val="0"/>
          <c:dLbls>
            <c:dLbl>
              <c:idx val="0"/>
              <c:layout>
                <c:manualLayout>
                  <c:x val="0"/>
                  <c:y val="-0.2184981458736739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DF8-410D-9071-A7F95CCD35DF}"/>
                </c:ext>
              </c:extLst>
            </c:dLbl>
            <c:dLbl>
              <c:idx val="1"/>
              <c:layout>
                <c:manualLayout>
                  <c:x val="1.7105800859923425E-3"/>
                  <c:y val="-0.2926679197985127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DF8-410D-9071-A7F95CCD35DF}"/>
                </c:ext>
              </c:extLst>
            </c:dLbl>
            <c:dLbl>
              <c:idx val="2"/>
              <c:layout>
                <c:manualLayout>
                  <c:x val="1.7105800859923425E-3"/>
                  <c:y val="-0.2387499419724946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DF8-410D-9071-A7F95CCD35DF}"/>
                </c:ext>
              </c:extLst>
            </c:dLbl>
            <c:dLbl>
              <c:idx val="3"/>
              <c:layout>
                <c:manualLayout>
                  <c:x val="-1.7105800859923425E-3"/>
                  <c:y val="-0.119904889968047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DF8-410D-9071-A7F95CCD35DF}"/>
                </c:ext>
              </c:extLst>
            </c:dLbl>
            <c:dLbl>
              <c:idx val="4"/>
              <c:layout>
                <c:manualLayout>
                  <c:x val="1.7105800859923425E-3"/>
                  <c:y val="-0.1524113084002583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DF8-410D-9071-A7F95CCD35DF}"/>
                </c:ext>
              </c:extLst>
            </c:dLbl>
            <c:dLbl>
              <c:idx val="5"/>
              <c:layout>
                <c:manualLayout>
                  <c:x val="-5.1317402579770278E-3"/>
                  <c:y val="-0.1101574492760922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DF8-410D-9071-A7F95CCD35DF}"/>
                </c:ext>
              </c:extLst>
            </c:dLbl>
            <c:dLbl>
              <c:idx val="6"/>
              <c:layout>
                <c:manualLayout>
                  <c:x val="6.7345672739584423E-8"/>
                  <c:y val="-0.33911038129775467"/>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6.1187449675946082E-2"/>
                      <c:h val="8.7984254285577157E-2"/>
                    </c:manualLayout>
                  </c15:layout>
                </c:ext>
                <c:ext xmlns:c16="http://schemas.microsoft.com/office/drawing/2014/chart" uri="{C3380CC4-5D6E-409C-BE32-E72D297353CC}">
                  <c16:uniqueId val="{00000005-9DF8-410D-9071-A7F95CCD35DF}"/>
                </c:ext>
              </c:extLst>
            </c:dLbl>
            <c:dLbl>
              <c:idx val="7"/>
              <c:layout>
                <c:manualLayout>
                  <c:x val="-1.7105800859924679E-3"/>
                  <c:y val="-4.42338756315162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9DF-42AE-8F56-A5E605FBEBBF}"/>
                </c:ext>
              </c:extLst>
            </c:dLbl>
            <c:dLbl>
              <c:idx val="8"/>
              <c:layout>
                <c:manualLayout>
                  <c:x val="1.0263480515954056E-2"/>
                  <c:y val="-0.258726746706594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DF8-410D-9071-A7F95CCD35DF}"/>
                </c:ext>
              </c:extLst>
            </c:dLbl>
            <c:dLbl>
              <c:idx val="9"/>
              <c:layout>
                <c:manualLayout>
                  <c:x val="1.7105800859923425E-3"/>
                  <c:y val="-0.1916091833739985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DF8-410D-9071-A7F95CCD35DF}"/>
                </c:ext>
              </c:extLst>
            </c:dLbl>
            <c:dLbl>
              <c:idx val="10"/>
              <c:layout>
                <c:manualLayout>
                  <c:x val="-3.4211601719846851E-3"/>
                  <c:y val="-0.3794341865802640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DF8-410D-9071-A7F95CCD35DF}"/>
                </c:ext>
              </c:extLst>
            </c:dLbl>
            <c:dLbl>
              <c:idx val="11"/>
              <c:layout>
                <c:manualLayout>
                  <c:x val="-1.7105800859923425E-3"/>
                  <c:y val="-0.2618043682319274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DF8-410D-9071-A7F95CCD35DF}"/>
                </c:ext>
              </c:extLst>
            </c:dLbl>
            <c:dLbl>
              <c:idx val="12"/>
              <c:layout>
                <c:manualLayout>
                  <c:x val="-1.2544109053325631E-16"/>
                  <c:y val="-0.3633143422749457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DF8-410D-9071-A7F95CCD35D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Sep 6</c:v>
                </c:pt>
                <c:pt idx="1">
                  <c:v>Sep 13</c:v>
                </c:pt>
                <c:pt idx="2">
                  <c:v>Sep 20</c:v>
                </c:pt>
                <c:pt idx="3">
                  <c:v>Sep 27</c:v>
                </c:pt>
                <c:pt idx="4">
                  <c:v>Oct 4</c:v>
                </c:pt>
                <c:pt idx="5">
                  <c:v>Oct 11</c:v>
                </c:pt>
                <c:pt idx="6">
                  <c:v>Oct 18</c:v>
                </c:pt>
                <c:pt idx="7">
                  <c:v>Oct 25</c:v>
                </c:pt>
                <c:pt idx="8">
                  <c:v>Nov 1</c:v>
                </c:pt>
                <c:pt idx="9">
                  <c:v>Nov 8</c:v>
                </c:pt>
                <c:pt idx="10">
                  <c:v>Nov 15</c:v>
                </c:pt>
                <c:pt idx="11">
                  <c:v>Nov 22</c:v>
                </c:pt>
                <c:pt idx="12">
                  <c:v>Nov 29</c:v>
                </c:pt>
              </c:strCache>
            </c:strRef>
          </c:cat>
          <c:val>
            <c:numRef>
              <c:f>Sheet1!$B$2:$B$14</c:f>
              <c:numCache>
                <c:formatCode>0.00%</c:formatCode>
                <c:ptCount val="13"/>
                <c:pt idx="0">
                  <c:v>6.956521739130435E-3</c:v>
                </c:pt>
                <c:pt idx="1">
                  <c:v>9.2165898617511521E-3</c:v>
                </c:pt>
                <c:pt idx="2">
                  <c:v>7.4937552039966698E-3</c:v>
                </c:pt>
                <c:pt idx="3">
                  <c:v>3.3085194375516956E-3</c:v>
                </c:pt>
                <c:pt idx="4">
                  <c:v>3.9254170755642784E-3</c:v>
                </c:pt>
                <c:pt idx="5">
                  <c:v>2.0855057351407717E-3</c:v>
                </c:pt>
                <c:pt idx="6">
                  <c:v>1.0676156583629894E-2</c:v>
                </c:pt>
                <c:pt idx="7">
                  <c:v>0</c:v>
                </c:pt>
                <c:pt idx="8">
                  <c:v>8.3732057416267946E-3</c:v>
                </c:pt>
                <c:pt idx="9">
                  <c:v>5.6577086280056579E-3</c:v>
                </c:pt>
                <c:pt idx="10">
                  <c:v>1.1392405063291139E-2</c:v>
                </c:pt>
                <c:pt idx="11">
                  <c:v>8.3056478405315621E-3</c:v>
                </c:pt>
                <c:pt idx="12">
                  <c:v>1.1704462326261888E-2</c:v>
                </c:pt>
              </c:numCache>
            </c:numRef>
          </c:val>
          <c:extLst>
            <c:ext xmlns:c16="http://schemas.microsoft.com/office/drawing/2014/chart" uri="{C3380CC4-5D6E-409C-BE32-E72D297353CC}">
              <c16:uniqueId val="{00000000-51CC-400F-A64D-F9F52CDD78E4}"/>
            </c:ext>
          </c:extLst>
        </c:ser>
        <c:dLbls>
          <c:showLegendKey val="0"/>
          <c:showVal val="0"/>
          <c:showCatName val="0"/>
          <c:showSerName val="0"/>
          <c:showPercent val="0"/>
          <c:showBubbleSize val="0"/>
        </c:dLbls>
        <c:gapWidth val="43"/>
        <c:overlap val="100"/>
        <c:axId val="1388911920"/>
        <c:axId val="1388913168"/>
      </c:barChart>
      <c:catAx>
        <c:axId val="1388911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8913168"/>
        <c:crosses val="autoZero"/>
        <c:auto val="1"/>
        <c:lblAlgn val="ctr"/>
        <c:lblOffset val="100"/>
        <c:noMultiLvlLbl val="0"/>
      </c:catAx>
      <c:valAx>
        <c:axId val="138891316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89119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1AA7DE-956E-D743-A097-A0A6EE96C610}" type="datetimeFigureOut">
              <a:rPr lang="en-US" smtClean="0"/>
              <a:t>12/8/2021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DD4D8F-46B2-A94A-AB76-039E869AA10C}" type="slidenum">
              <a:rPr lang="en-US" smtClean="0"/>
              <a:t>‹#›</a:t>
            </a:fld>
            <a:endParaRPr lang="en-US" dirty="0"/>
          </a:p>
        </p:txBody>
      </p:sp>
    </p:spTree>
    <p:extLst>
      <p:ext uri="{BB962C8B-B14F-4D97-AF65-F5344CB8AC3E}">
        <p14:creationId xmlns:p14="http://schemas.microsoft.com/office/powerpoint/2010/main" val="3081710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gn="l">
              <a:buFont typeface="Arial" panose="020B0604020202020204" pitchFamily="34" charset="0"/>
              <a:buNone/>
            </a:pPr>
            <a:r>
              <a:rPr lang="en-US" dirty="0"/>
              <a:t>HEERF Institutional FY21 Actual use:</a:t>
            </a:r>
          </a:p>
          <a:p>
            <a:pPr marL="457200" lvl="1" indent="0" algn="l">
              <a:buFont typeface="Arial" panose="020B0604020202020204" pitchFamily="34" charset="0"/>
              <a:buNone/>
            </a:pPr>
            <a:r>
              <a:rPr lang="en-US" dirty="0"/>
              <a:t>FY21: Revenue Recovery = $13,851,549</a:t>
            </a:r>
          </a:p>
          <a:p>
            <a:pPr marL="457200" lvl="1" indent="0" algn="l">
              <a:buFont typeface="Arial" panose="020B0604020202020204" pitchFamily="34" charset="0"/>
              <a:buNone/>
            </a:pPr>
            <a:r>
              <a:rPr lang="en-US" dirty="0"/>
              <a:t>FY21: Expense Recovery = $2,985,629</a:t>
            </a:r>
          </a:p>
        </p:txBody>
      </p:sp>
      <p:sp>
        <p:nvSpPr>
          <p:cNvPr id="4" name="Slide Number Placeholder 3"/>
          <p:cNvSpPr>
            <a:spLocks noGrp="1"/>
          </p:cNvSpPr>
          <p:nvPr>
            <p:ph type="sldNum" sz="quarter" idx="5"/>
          </p:nvPr>
        </p:nvSpPr>
        <p:spPr/>
        <p:txBody>
          <a:bodyPr/>
          <a:lstStyle/>
          <a:p>
            <a:fld id="{F9AEE819-B692-4821-BFD0-0E894EAAC37F}" type="slidenum">
              <a:rPr lang="en-US" smtClean="0"/>
              <a:t>19</a:t>
            </a:fld>
            <a:endParaRPr lang="en-US"/>
          </a:p>
        </p:txBody>
      </p:sp>
    </p:spTree>
    <p:extLst>
      <p:ext uri="{BB962C8B-B14F-4D97-AF65-F5344CB8AC3E}">
        <p14:creationId xmlns:p14="http://schemas.microsoft.com/office/powerpoint/2010/main" val="777719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636217-77AB-425D-B689-D40ED610120D}" type="slidenum">
              <a:rPr lang="en-US" smtClean="0"/>
              <a:t>31</a:t>
            </a:fld>
            <a:endParaRPr lang="en-US"/>
          </a:p>
        </p:txBody>
      </p:sp>
    </p:spTree>
    <p:extLst>
      <p:ext uri="{BB962C8B-B14F-4D97-AF65-F5344CB8AC3E}">
        <p14:creationId xmlns:p14="http://schemas.microsoft.com/office/powerpoint/2010/main" val="3159724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3D616E-FAFF-0246-8008-410B45D7CB1E}" type="slidenum">
              <a:rPr lang="en-US" smtClean="0"/>
              <a:pPr/>
              <a:t>20</a:t>
            </a:fld>
            <a:endParaRPr lang="en-US" dirty="0"/>
          </a:p>
        </p:txBody>
      </p:sp>
    </p:spTree>
    <p:extLst>
      <p:ext uri="{BB962C8B-B14F-4D97-AF65-F5344CB8AC3E}">
        <p14:creationId xmlns:p14="http://schemas.microsoft.com/office/powerpoint/2010/main" val="4248865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FY22 Budget projected a $6.5M surplus</a:t>
            </a:r>
          </a:p>
          <a:p>
            <a:r>
              <a:rPr lang="en-US" dirty="0"/>
              <a:t>Decline in net T&amp;F revenues but use of remaining federal stimulus funds, set against sharply increasing salaries and NP expenses (FY21 and FY22 COLA’s and return to pre-COVID levels of business expenses.</a:t>
            </a:r>
          </a:p>
          <a:p>
            <a:r>
              <a:rPr lang="en-US" dirty="0"/>
              <a:t>S&amp;F expenses are Fed Stim student funds?</a:t>
            </a:r>
          </a:p>
          <a:p>
            <a:r>
              <a:rPr lang="en-US" dirty="0"/>
              <a:t>4</a:t>
            </a:r>
            <a:r>
              <a:rPr lang="en-US" baseline="30000" dirty="0"/>
              <a:t>th</a:t>
            </a:r>
            <a:r>
              <a:rPr lang="en-US" dirty="0"/>
              <a:t> and last year of new merit scholarship cohorts ~$3.5M gross base increase (netted by waiver expiring).</a:t>
            </a:r>
          </a:p>
          <a:p>
            <a:r>
              <a:rPr lang="en-US" dirty="0"/>
              <a:t>Waiting to see fall tuition</a:t>
            </a:r>
          </a:p>
          <a:p>
            <a:r>
              <a:rPr lang="en-US" dirty="0"/>
              <a:t> </a:t>
            </a:r>
          </a:p>
        </p:txBody>
      </p:sp>
      <p:sp>
        <p:nvSpPr>
          <p:cNvPr id="4" name="Slide Number Placeholder 3"/>
          <p:cNvSpPr>
            <a:spLocks noGrp="1"/>
          </p:cNvSpPr>
          <p:nvPr>
            <p:ph type="sldNum" sz="quarter" idx="10"/>
          </p:nvPr>
        </p:nvSpPr>
        <p:spPr/>
        <p:txBody>
          <a:bodyPr/>
          <a:lstStyle/>
          <a:p>
            <a:fld id="{D23D616E-FAFF-0246-8008-410B45D7CB1E}" type="slidenum">
              <a:rPr lang="en-US" smtClean="0"/>
              <a:t>22</a:t>
            </a:fld>
            <a:endParaRPr lang="en-US" dirty="0"/>
          </a:p>
        </p:txBody>
      </p:sp>
    </p:spTree>
    <p:extLst>
      <p:ext uri="{BB962C8B-B14F-4D97-AF65-F5344CB8AC3E}">
        <p14:creationId xmlns:p14="http://schemas.microsoft.com/office/powerpoint/2010/main" val="755061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longer projecting a surplus due to: (change, projection over budget)</a:t>
            </a:r>
          </a:p>
          <a:p>
            <a:r>
              <a:rPr lang="en-US" dirty="0"/>
              <a:t>Revenue: basically flat with budget</a:t>
            </a:r>
          </a:p>
          <a:p>
            <a:pPr marL="171450" indent="-171450">
              <a:buFontTx/>
              <a:buChar char="-"/>
            </a:pPr>
            <a:r>
              <a:rPr lang="en-US" dirty="0"/>
              <a:t>lower than budgeted net tuition revenue of -$7.6M</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Increased state, grant, aux and other +$7.4M (</a:t>
            </a:r>
            <a:r>
              <a:rPr lang="en-US" baseline="0" dirty="0"/>
              <a:t>State Appropriations is higher than budgeted due to the mental health funding and for fringe on the COLAs (2 years))</a:t>
            </a:r>
          </a:p>
          <a:p>
            <a:pPr marL="171450" indent="-171450">
              <a:buFontTx/>
              <a:buChar char="-"/>
            </a:pPr>
            <a:endParaRPr lang="en-US" dirty="0"/>
          </a:p>
          <a:p>
            <a:pPr marL="0" indent="0">
              <a:buFontTx/>
              <a:buNone/>
            </a:pPr>
            <a:r>
              <a:rPr lang="en-US" dirty="0"/>
              <a:t>Expenses:</a:t>
            </a:r>
          </a:p>
          <a:p>
            <a:pPr marL="171450" indent="-171450">
              <a:buFontTx/>
              <a:buChar char="-"/>
            </a:pPr>
            <a:r>
              <a:rPr lang="en-US" dirty="0"/>
              <a:t>Increased salaries and fringe +$4.1M (for state parameter COLAs [FY21, 2.5%+1.5% one-time and FY22, 2.0%] and NTT over budget)</a:t>
            </a:r>
          </a:p>
          <a:p>
            <a:pPr marL="171450" indent="-171450">
              <a:buFontTx/>
              <a:buChar char="-"/>
            </a:pPr>
            <a:r>
              <a:rPr lang="en-US" dirty="0"/>
              <a:t>Increased NP +$2.4M (Why </a:t>
            </a:r>
            <a:r>
              <a:rPr lang="en-US" dirty="0">
                <a:highlight>
                  <a:srgbClr val="FFFF00"/>
                </a:highlight>
              </a:rPr>
              <a:t>???)</a:t>
            </a:r>
          </a:p>
          <a:p>
            <a:pPr marL="171450" indent="-171450">
              <a:buFontTx/>
              <a:buChar char="-"/>
            </a:pPr>
            <a:endParaRPr lang="en-US" dirty="0">
              <a:highlight>
                <a:srgbClr val="FFFF00"/>
              </a:highlight>
            </a:endParaRPr>
          </a:p>
          <a:p>
            <a:pPr marL="171450" indent="-171450">
              <a:buFontTx/>
              <a:buChar char="-"/>
            </a:pPr>
            <a:r>
              <a:rPr lang="en-US" dirty="0">
                <a:highlight>
                  <a:srgbClr val="FFFF00"/>
                </a:highlight>
              </a:rPr>
              <a:t>Stop at FY21</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3D616E-FAFF-0246-8008-410B45D7CB1E}" type="slidenum">
              <a:rPr kumimoji="0" lang="en-US" sz="1200" b="0" i="0" u="none" strike="noStrike" kern="1200" cap="none" spc="0" normalizeH="0" baseline="0" noProof="0" smtClean="0">
                <a:ln>
                  <a:noFill/>
                </a:ln>
                <a:solidFill>
                  <a:prstClr val="black"/>
                </a:solidFill>
                <a:effectLst/>
                <a:uLnTx/>
                <a:uFillTx/>
                <a:latin typeface="20 db"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20 db" charset="0"/>
              <a:ea typeface="+mn-ea"/>
              <a:cs typeface="+mn-cs"/>
            </a:endParaRPr>
          </a:p>
        </p:txBody>
      </p:sp>
    </p:spTree>
    <p:extLst>
      <p:ext uri="{BB962C8B-B14F-4D97-AF65-F5344CB8AC3E}">
        <p14:creationId xmlns:p14="http://schemas.microsoft.com/office/powerpoint/2010/main" val="458975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One-time funds to support during drop in revenues due to COVID 19</a:t>
            </a:r>
          </a:p>
          <a:p>
            <a:r>
              <a:rPr lang="en-US" dirty="0"/>
              <a:t>Student support aid/AR</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9B0372-44D7-45ED-A029-7EF5962D6A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833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9B0372-44D7-45ED-A029-7EF5962D6A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8652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Developing plans with the Federal Stimulus Working Group and Cabinet to spend down the remaining student and institutional balances per the guidelines and by the grant end dates in spring 2022.</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9B0372-44D7-45ED-A029-7EF5962D6A6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7461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To</a:t>
            </a:r>
            <a:r>
              <a:rPr lang="en-US" baseline="0" dirty="0"/>
              <a:t> be updated</a:t>
            </a:r>
          </a:p>
          <a:p>
            <a:endParaRPr lang="en-US" dirty="0"/>
          </a:p>
        </p:txBody>
      </p:sp>
      <p:sp>
        <p:nvSpPr>
          <p:cNvPr id="4" name="Slide Number Placeholder 3"/>
          <p:cNvSpPr>
            <a:spLocks noGrp="1"/>
          </p:cNvSpPr>
          <p:nvPr>
            <p:ph type="sldNum" sz="quarter" idx="5"/>
          </p:nvPr>
        </p:nvSpPr>
        <p:spPr/>
        <p:txBody>
          <a:bodyPr/>
          <a:lstStyle/>
          <a:p>
            <a:fld id="{45636217-77AB-425D-B689-D40ED610120D}" type="slidenum">
              <a:rPr lang="en-US" smtClean="0"/>
              <a:t>29</a:t>
            </a:fld>
            <a:endParaRPr lang="en-US"/>
          </a:p>
        </p:txBody>
      </p:sp>
    </p:spTree>
    <p:extLst>
      <p:ext uri="{BB962C8B-B14F-4D97-AF65-F5344CB8AC3E}">
        <p14:creationId xmlns:p14="http://schemas.microsoft.com/office/powerpoint/2010/main" val="3874672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636217-77AB-425D-B689-D40ED610120D}" type="slidenum">
              <a:rPr lang="en-US" smtClean="0"/>
              <a:t>30</a:t>
            </a:fld>
            <a:endParaRPr lang="en-US"/>
          </a:p>
        </p:txBody>
      </p:sp>
    </p:spTree>
    <p:extLst>
      <p:ext uri="{BB962C8B-B14F-4D97-AF65-F5344CB8AC3E}">
        <p14:creationId xmlns:p14="http://schemas.microsoft.com/office/powerpoint/2010/main" val="2256751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E3428-A941-DD41-A4FD-5BEADAE034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18D80A-0435-4743-9725-2EB2289B8B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4C4C8-EA1F-8E4E-A2C0-17F99B8AC909}"/>
              </a:ext>
            </a:extLst>
          </p:cNvPr>
          <p:cNvSpPr>
            <a:spLocks noGrp="1"/>
          </p:cNvSpPr>
          <p:nvPr>
            <p:ph type="dt" sz="half" idx="10"/>
          </p:nvPr>
        </p:nvSpPr>
        <p:spPr/>
        <p:txBody>
          <a:bodyPr/>
          <a:lstStyle/>
          <a:p>
            <a:fld id="{BD32BF8D-D40A-4C13-85F8-701540EB712C}" type="datetime1">
              <a:rPr lang="en-US" smtClean="0"/>
              <a:t>12/8/2021</a:t>
            </a:fld>
            <a:endParaRPr lang="en-US" dirty="0"/>
          </a:p>
        </p:txBody>
      </p:sp>
      <p:sp>
        <p:nvSpPr>
          <p:cNvPr id="5" name="Footer Placeholder 4">
            <a:extLst>
              <a:ext uri="{FF2B5EF4-FFF2-40B4-BE49-F238E27FC236}">
                <a16:creationId xmlns:a16="http://schemas.microsoft.com/office/drawing/2014/main" id="{5F456527-4E10-AF45-A399-A8F426B6BAB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9B017A-1FA0-3D45-B85F-2F54F486F28D}"/>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3659271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C909D-C097-864F-A3B2-5D52B40363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00A734-7030-6449-9FA1-2084A47D58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4B95F7-6836-1A4D-A73B-E7BCC7F8D141}"/>
              </a:ext>
            </a:extLst>
          </p:cNvPr>
          <p:cNvSpPr>
            <a:spLocks noGrp="1"/>
          </p:cNvSpPr>
          <p:nvPr>
            <p:ph type="dt" sz="half" idx="10"/>
          </p:nvPr>
        </p:nvSpPr>
        <p:spPr/>
        <p:txBody>
          <a:bodyPr/>
          <a:lstStyle/>
          <a:p>
            <a:fld id="{C67901DA-8061-46BC-A887-AA3B45308903}" type="datetime1">
              <a:rPr lang="en-US" smtClean="0"/>
              <a:t>12/8/2021</a:t>
            </a:fld>
            <a:endParaRPr lang="en-US" dirty="0"/>
          </a:p>
        </p:txBody>
      </p:sp>
      <p:sp>
        <p:nvSpPr>
          <p:cNvPr id="5" name="Footer Placeholder 4">
            <a:extLst>
              <a:ext uri="{FF2B5EF4-FFF2-40B4-BE49-F238E27FC236}">
                <a16:creationId xmlns:a16="http://schemas.microsoft.com/office/drawing/2014/main" id="{827FD579-02B9-9E4A-BC19-F9FE99DA6D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8527D9C-A86D-0743-8F3E-86ACFA5020F6}"/>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3634715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D15CA8-049F-5042-BB8C-DD809F94F1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632907-31A4-464C-A4FA-FC97C40817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4873B4-FB30-7B43-AF29-CDECCB455062}"/>
              </a:ext>
            </a:extLst>
          </p:cNvPr>
          <p:cNvSpPr>
            <a:spLocks noGrp="1"/>
          </p:cNvSpPr>
          <p:nvPr>
            <p:ph type="dt" sz="half" idx="10"/>
          </p:nvPr>
        </p:nvSpPr>
        <p:spPr/>
        <p:txBody>
          <a:bodyPr/>
          <a:lstStyle/>
          <a:p>
            <a:fld id="{AF2F2B56-FE1D-4769-81CD-65D9771AB830}" type="datetime1">
              <a:rPr lang="en-US" smtClean="0"/>
              <a:t>12/8/2021</a:t>
            </a:fld>
            <a:endParaRPr lang="en-US" dirty="0"/>
          </a:p>
        </p:txBody>
      </p:sp>
      <p:sp>
        <p:nvSpPr>
          <p:cNvPr id="5" name="Footer Placeholder 4">
            <a:extLst>
              <a:ext uri="{FF2B5EF4-FFF2-40B4-BE49-F238E27FC236}">
                <a16:creationId xmlns:a16="http://schemas.microsoft.com/office/drawing/2014/main" id="{845F4554-8945-9F4E-968B-0114A39CB3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C9F7D1-C892-8541-9697-901834FB57F2}"/>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978356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1016000" y="2057400"/>
            <a:ext cx="10464800" cy="1143000"/>
          </a:xfrm>
        </p:spPr>
        <p:txBody>
          <a:bodyPr anchor="b"/>
          <a:lstStyle>
            <a:lvl1pPr>
              <a:defRPr sz="4000">
                <a:solidFill>
                  <a:srgbClr val="005A8B"/>
                </a:solidFill>
              </a:defRPr>
            </a:lvl1pPr>
          </a:lstStyle>
          <a:p>
            <a:r>
              <a:rPr lang="en-US"/>
              <a:t>Click to edit Master title style</a:t>
            </a:r>
          </a:p>
        </p:txBody>
      </p:sp>
      <p:sp>
        <p:nvSpPr>
          <p:cNvPr id="3076" name="Rectangle 4"/>
          <p:cNvSpPr>
            <a:spLocks noGrp="1" noChangeArrowheads="1"/>
          </p:cNvSpPr>
          <p:nvPr>
            <p:ph type="subTitle" idx="1"/>
          </p:nvPr>
        </p:nvSpPr>
        <p:spPr>
          <a:xfrm>
            <a:off x="1016000" y="3352800"/>
            <a:ext cx="8534400" cy="1752600"/>
          </a:xfrm>
        </p:spPr>
        <p:txBody>
          <a:bodyPr/>
          <a:lstStyle>
            <a:lvl1pPr marL="0" indent="0">
              <a:buFontTx/>
              <a:buNone/>
              <a:defRPr>
                <a:solidFill>
                  <a:srgbClr val="005A8B"/>
                </a:solidFill>
              </a:defRPr>
            </a:lvl1pPr>
          </a:lstStyle>
          <a:p>
            <a:r>
              <a:rPr lang="en-US"/>
              <a:t>Click to edit Master subtitle style</a:t>
            </a:r>
          </a:p>
        </p:txBody>
      </p:sp>
    </p:spTree>
    <p:extLst>
      <p:ext uri="{BB962C8B-B14F-4D97-AF65-F5344CB8AC3E}">
        <p14:creationId xmlns:p14="http://schemas.microsoft.com/office/powerpoint/2010/main" val="258304879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4"/>
          </p:nvPr>
        </p:nvSpPr>
        <p:spPr>
          <a:xfrm>
            <a:off x="10927579" y="6571622"/>
            <a:ext cx="652305" cy="362578"/>
          </a:xfrm>
          <a:prstGeom prst="rect">
            <a:avLst/>
          </a:prstGeom>
        </p:spPr>
        <p:txBody>
          <a:bodyPr/>
          <a:lstStyle>
            <a:lvl1pPr>
              <a:defRPr>
                <a:solidFill>
                  <a:schemeClr val="bg1"/>
                </a:solidFill>
              </a:defRPr>
            </a:lvl1pPr>
          </a:lstStyle>
          <a:p>
            <a:fld id="{4122D94C-9170-4ECB-8AE6-180C68E3144E}" type="slidenum">
              <a:rPr lang="en-US" smtClean="0"/>
              <a:pPr/>
              <a:t>‹#›</a:t>
            </a:fld>
            <a:endParaRPr lang="en-US" dirty="0"/>
          </a:p>
        </p:txBody>
      </p:sp>
    </p:spTree>
    <p:extLst>
      <p:ext uri="{BB962C8B-B14F-4D97-AF65-F5344CB8AC3E}">
        <p14:creationId xmlns:p14="http://schemas.microsoft.com/office/powerpoint/2010/main" val="1116554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Slide Number Placeholder 5"/>
          <p:cNvSpPr>
            <a:spLocks noGrp="1"/>
          </p:cNvSpPr>
          <p:nvPr>
            <p:ph type="sldNum" sz="quarter" idx="4"/>
          </p:nvPr>
        </p:nvSpPr>
        <p:spPr>
          <a:xfrm>
            <a:off x="10927579" y="6571622"/>
            <a:ext cx="652305" cy="362578"/>
          </a:xfrm>
          <a:prstGeom prst="rect">
            <a:avLst/>
          </a:prstGeom>
        </p:spPr>
        <p:txBody>
          <a:bodyPr/>
          <a:lstStyle>
            <a:lvl1pPr>
              <a:defRPr>
                <a:solidFill>
                  <a:schemeClr val="bg1"/>
                </a:solidFill>
              </a:defRPr>
            </a:lvl1pPr>
          </a:lstStyle>
          <a:p>
            <a:fld id="{4122D94C-9170-4ECB-8AE6-180C68E3144E}" type="slidenum">
              <a:rPr lang="en-US" smtClean="0"/>
              <a:pPr/>
              <a:t>‹#›</a:t>
            </a:fld>
            <a:endParaRPr lang="en-US" dirty="0"/>
          </a:p>
        </p:txBody>
      </p:sp>
    </p:spTree>
    <p:extLst>
      <p:ext uri="{BB962C8B-B14F-4D97-AF65-F5344CB8AC3E}">
        <p14:creationId xmlns:p14="http://schemas.microsoft.com/office/powerpoint/2010/main" val="913201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10927579" y="6571622"/>
            <a:ext cx="652305" cy="362578"/>
          </a:xfrm>
          <a:prstGeom prst="rect">
            <a:avLst/>
          </a:prstGeom>
        </p:spPr>
        <p:txBody>
          <a:bodyPr/>
          <a:lstStyle>
            <a:lvl1pPr>
              <a:defRPr>
                <a:solidFill>
                  <a:schemeClr val="bg1"/>
                </a:solidFill>
              </a:defRPr>
            </a:lvl1pPr>
          </a:lstStyle>
          <a:p>
            <a:fld id="{4122D94C-9170-4ECB-8AE6-180C68E3144E}" type="slidenum">
              <a:rPr lang="en-US" smtClean="0"/>
              <a:pPr/>
              <a:t>‹#›</a:t>
            </a:fld>
            <a:endParaRPr lang="en-US" dirty="0"/>
          </a:p>
        </p:txBody>
      </p:sp>
    </p:spTree>
    <p:extLst>
      <p:ext uri="{BB962C8B-B14F-4D97-AF65-F5344CB8AC3E}">
        <p14:creationId xmlns:p14="http://schemas.microsoft.com/office/powerpoint/2010/main" val="1977429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4"/>
          </p:nvPr>
        </p:nvSpPr>
        <p:spPr>
          <a:xfrm>
            <a:off x="10927579" y="6571622"/>
            <a:ext cx="652305" cy="362578"/>
          </a:xfrm>
          <a:prstGeom prst="rect">
            <a:avLst/>
          </a:prstGeom>
        </p:spPr>
        <p:txBody>
          <a:bodyPr/>
          <a:lstStyle>
            <a:lvl1pPr>
              <a:defRPr>
                <a:solidFill>
                  <a:schemeClr val="bg1"/>
                </a:solidFill>
              </a:defRPr>
            </a:lvl1pPr>
          </a:lstStyle>
          <a:p>
            <a:fld id="{4122D94C-9170-4ECB-8AE6-180C68E3144E}" type="slidenum">
              <a:rPr lang="en-US" smtClean="0"/>
              <a:pPr/>
              <a:t>‹#›</a:t>
            </a:fld>
            <a:endParaRPr lang="en-US" dirty="0"/>
          </a:p>
        </p:txBody>
      </p:sp>
    </p:spTree>
    <p:extLst>
      <p:ext uri="{BB962C8B-B14F-4D97-AF65-F5344CB8AC3E}">
        <p14:creationId xmlns:p14="http://schemas.microsoft.com/office/powerpoint/2010/main" val="3626875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10927579" y="6571622"/>
            <a:ext cx="652305" cy="362578"/>
          </a:xfrm>
          <a:prstGeom prst="rect">
            <a:avLst/>
          </a:prstGeom>
        </p:spPr>
        <p:txBody>
          <a:bodyPr/>
          <a:lstStyle>
            <a:lvl1pPr>
              <a:defRPr>
                <a:solidFill>
                  <a:schemeClr val="bg1"/>
                </a:solidFill>
              </a:defRPr>
            </a:lvl1pPr>
          </a:lstStyle>
          <a:p>
            <a:fld id="{4122D94C-9170-4ECB-8AE6-180C68E3144E}" type="slidenum">
              <a:rPr lang="en-US" smtClean="0"/>
              <a:pPr/>
              <a:t>‹#›</a:t>
            </a:fld>
            <a:endParaRPr lang="en-US" dirty="0"/>
          </a:p>
        </p:txBody>
      </p:sp>
    </p:spTree>
    <p:extLst>
      <p:ext uri="{BB962C8B-B14F-4D97-AF65-F5344CB8AC3E}">
        <p14:creationId xmlns:p14="http://schemas.microsoft.com/office/powerpoint/2010/main" val="41110500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5"/>
          <p:cNvSpPr>
            <a:spLocks noGrp="1"/>
          </p:cNvSpPr>
          <p:nvPr>
            <p:ph type="sldNum" sz="quarter" idx="4"/>
          </p:nvPr>
        </p:nvSpPr>
        <p:spPr>
          <a:xfrm>
            <a:off x="10927579" y="6571622"/>
            <a:ext cx="652305" cy="362578"/>
          </a:xfrm>
          <a:prstGeom prst="rect">
            <a:avLst/>
          </a:prstGeom>
        </p:spPr>
        <p:txBody>
          <a:bodyPr/>
          <a:lstStyle>
            <a:lvl1pPr>
              <a:defRPr>
                <a:solidFill>
                  <a:schemeClr val="bg1"/>
                </a:solidFill>
              </a:defRPr>
            </a:lvl1pPr>
          </a:lstStyle>
          <a:p>
            <a:fld id="{4122D94C-9170-4ECB-8AE6-180C68E3144E}" type="slidenum">
              <a:rPr lang="en-US" smtClean="0"/>
              <a:pPr/>
              <a:t>‹#›</a:t>
            </a:fld>
            <a:endParaRPr lang="en-US" dirty="0"/>
          </a:p>
        </p:txBody>
      </p:sp>
    </p:spTree>
    <p:extLst>
      <p:ext uri="{BB962C8B-B14F-4D97-AF65-F5344CB8AC3E}">
        <p14:creationId xmlns:p14="http://schemas.microsoft.com/office/powerpoint/2010/main" val="26067287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p:cNvSpPr>
            <a:spLocks noGrp="1"/>
          </p:cNvSpPr>
          <p:nvPr>
            <p:ph type="sldNum" sz="quarter" idx="10"/>
          </p:nvPr>
        </p:nvSpPr>
        <p:spPr>
          <a:xfrm>
            <a:off x="914400" y="6400800"/>
            <a:ext cx="2540000" cy="457200"/>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fld id="{4122D94C-9170-4ECB-8AE6-180C68E3144E}" type="slidenum">
              <a:rPr lang="en-US" smtClean="0"/>
              <a:t>‹#›</a:t>
            </a:fld>
            <a:endParaRPr lang="en-US" dirty="0"/>
          </a:p>
        </p:txBody>
      </p:sp>
      <p:sp>
        <p:nvSpPr>
          <p:cNvPr id="6" name="Slide Number Placeholder 5"/>
          <p:cNvSpPr txBox="1">
            <a:spLocks/>
          </p:cNvSpPr>
          <p:nvPr userDrawn="1"/>
        </p:nvSpPr>
        <p:spPr>
          <a:xfrm>
            <a:off x="10927579" y="6571622"/>
            <a:ext cx="652305" cy="362578"/>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122D94C-9170-4ECB-8AE6-180C68E3144E}" type="slidenum">
              <a:rPr lang="en-US" smtClean="0"/>
              <a:pPr/>
              <a:t>‹#›</a:t>
            </a:fld>
            <a:endParaRPr lang="en-US" dirty="0"/>
          </a:p>
        </p:txBody>
      </p:sp>
    </p:spTree>
    <p:extLst>
      <p:ext uri="{BB962C8B-B14F-4D97-AF65-F5344CB8AC3E}">
        <p14:creationId xmlns:p14="http://schemas.microsoft.com/office/powerpoint/2010/main" val="1967085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956B0-002D-054D-9758-24FCBCE851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308946-4D9B-574E-9F75-FC7711E4BA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E0C7DF-268E-E44C-AF73-F947B77EE1CF}"/>
              </a:ext>
            </a:extLst>
          </p:cNvPr>
          <p:cNvSpPr>
            <a:spLocks noGrp="1"/>
          </p:cNvSpPr>
          <p:nvPr>
            <p:ph type="dt" sz="half" idx="10"/>
          </p:nvPr>
        </p:nvSpPr>
        <p:spPr/>
        <p:txBody>
          <a:bodyPr/>
          <a:lstStyle/>
          <a:p>
            <a:fld id="{BCDC2B72-8A7F-406D-BE52-AAC7C77C3063}" type="datetime1">
              <a:rPr lang="en-US" smtClean="0"/>
              <a:t>12/8/2021</a:t>
            </a:fld>
            <a:endParaRPr lang="en-US" dirty="0"/>
          </a:p>
        </p:txBody>
      </p:sp>
      <p:sp>
        <p:nvSpPr>
          <p:cNvPr id="5" name="Footer Placeholder 4">
            <a:extLst>
              <a:ext uri="{FF2B5EF4-FFF2-40B4-BE49-F238E27FC236}">
                <a16:creationId xmlns:a16="http://schemas.microsoft.com/office/drawing/2014/main" id="{5B1B3892-8E52-0745-B128-3B39A012892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924ECA8-CC3B-7441-A950-0D943CD16088}"/>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698614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5"/>
          <p:cNvSpPr>
            <a:spLocks noGrp="1"/>
          </p:cNvSpPr>
          <p:nvPr>
            <p:ph type="sldNum" sz="quarter" idx="4"/>
          </p:nvPr>
        </p:nvSpPr>
        <p:spPr>
          <a:xfrm>
            <a:off x="10927579" y="6571622"/>
            <a:ext cx="652305" cy="362578"/>
          </a:xfrm>
          <a:prstGeom prst="rect">
            <a:avLst/>
          </a:prstGeom>
        </p:spPr>
        <p:txBody>
          <a:bodyPr/>
          <a:lstStyle>
            <a:lvl1pPr>
              <a:defRPr>
                <a:solidFill>
                  <a:schemeClr val="bg1"/>
                </a:solidFill>
              </a:defRPr>
            </a:lvl1pPr>
          </a:lstStyle>
          <a:p>
            <a:fld id="{4122D94C-9170-4ECB-8AE6-180C68E3144E}" type="slidenum">
              <a:rPr lang="en-US" smtClean="0"/>
              <a:pPr/>
              <a:t>‹#›</a:t>
            </a:fld>
            <a:endParaRPr lang="en-US" dirty="0"/>
          </a:p>
        </p:txBody>
      </p:sp>
    </p:spTree>
    <p:extLst>
      <p:ext uri="{BB962C8B-B14F-4D97-AF65-F5344CB8AC3E}">
        <p14:creationId xmlns:p14="http://schemas.microsoft.com/office/powerpoint/2010/main" val="184376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755E3-60A2-1B40-83B6-2BB1AA1D43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90A51E-03B9-1F47-8C03-A3282E93B7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4B14E0-993F-9540-80CB-2BB86438505C}"/>
              </a:ext>
            </a:extLst>
          </p:cNvPr>
          <p:cNvSpPr>
            <a:spLocks noGrp="1"/>
          </p:cNvSpPr>
          <p:nvPr>
            <p:ph type="dt" sz="half" idx="10"/>
          </p:nvPr>
        </p:nvSpPr>
        <p:spPr/>
        <p:txBody>
          <a:bodyPr/>
          <a:lstStyle/>
          <a:p>
            <a:fld id="{D32F2366-4698-4F5F-BAD4-559FB19DDF06}" type="datetime1">
              <a:rPr lang="en-US" smtClean="0"/>
              <a:t>12/8/2021</a:t>
            </a:fld>
            <a:endParaRPr lang="en-US" dirty="0"/>
          </a:p>
        </p:txBody>
      </p:sp>
      <p:sp>
        <p:nvSpPr>
          <p:cNvPr id="5" name="Footer Placeholder 4">
            <a:extLst>
              <a:ext uri="{FF2B5EF4-FFF2-40B4-BE49-F238E27FC236}">
                <a16:creationId xmlns:a16="http://schemas.microsoft.com/office/drawing/2014/main" id="{6CBC606F-9AC8-7246-9330-6FF1808854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828149-345D-5A48-80C3-786FB65826E0}"/>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113225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9B015-A016-FE40-B1ED-AE9D63EB85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CB21ED-5446-E848-B000-9DBFE8C35B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F0536D-BD63-3247-9FD2-379EB7E08D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6C52E1-9531-DB47-AF24-9B6C2D3461BC}"/>
              </a:ext>
            </a:extLst>
          </p:cNvPr>
          <p:cNvSpPr>
            <a:spLocks noGrp="1"/>
          </p:cNvSpPr>
          <p:nvPr>
            <p:ph type="dt" sz="half" idx="10"/>
          </p:nvPr>
        </p:nvSpPr>
        <p:spPr/>
        <p:txBody>
          <a:bodyPr/>
          <a:lstStyle/>
          <a:p>
            <a:fld id="{5D11409F-557F-41F7-92FF-E41A4B1CC452}" type="datetime1">
              <a:rPr lang="en-US" smtClean="0"/>
              <a:t>12/8/2021</a:t>
            </a:fld>
            <a:endParaRPr lang="en-US" dirty="0"/>
          </a:p>
        </p:txBody>
      </p:sp>
      <p:sp>
        <p:nvSpPr>
          <p:cNvPr id="6" name="Footer Placeholder 5">
            <a:extLst>
              <a:ext uri="{FF2B5EF4-FFF2-40B4-BE49-F238E27FC236}">
                <a16:creationId xmlns:a16="http://schemas.microsoft.com/office/drawing/2014/main" id="{D4DF4D09-645E-1847-AAAE-4EB016EFAED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6ED538-960B-7848-9826-EC3B486687E3}"/>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702211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CD9A2-5DEF-5748-A5A3-F98B5EB218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DA7951-B47E-5448-A052-5EF3B9AED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D2D548-6ECC-324C-97AA-1DABBFB7CC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D8D2E7-46BB-6948-B6DB-FC0C0552C3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A9EA6C-C359-5744-ABD9-A8A42E8E92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D4B70C-57DC-064A-B9B6-A23E340D4B21}"/>
              </a:ext>
            </a:extLst>
          </p:cNvPr>
          <p:cNvSpPr>
            <a:spLocks noGrp="1"/>
          </p:cNvSpPr>
          <p:nvPr>
            <p:ph type="dt" sz="half" idx="10"/>
          </p:nvPr>
        </p:nvSpPr>
        <p:spPr/>
        <p:txBody>
          <a:bodyPr/>
          <a:lstStyle/>
          <a:p>
            <a:fld id="{5AE5DF60-37D6-4FCA-87B2-5BADB34DE92E}" type="datetime1">
              <a:rPr lang="en-US" smtClean="0"/>
              <a:t>12/8/2021</a:t>
            </a:fld>
            <a:endParaRPr lang="en-US" dirty="0"/>
          </a:p>
        </p:txBody>
      </p:sp>
      <p:sp>
        <p:nvSpPr>
          <p:cNvPr id="8" name="Footer Placeholder 7">
            <a:extLst>
              <a:ext uri="{FF2B5EF4-FFF2-40B4-BE49-F238E27FC236}">
                <a16:creationId xmlns:a16="http://schemas.microsoft.com/office/drawing/2014/main" id="{52C01B0A-4514-A842-B356-71253048A5D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99DE460-17D4-D04C-9040-890668C8A8BC}"/>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3524716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4B6C0-4A11-584E-9245-054454A1B8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7C026C-1043-484D-B656-0EDD12A342A4}"/>
              </a:ext>
            </a:extLst>
          </p:cNvPr>
          <p:cNvSpPr>
            <a:spLocks noGrp="1"/>
          </p:cNvSpPr>
          <p:nvPr>
            <p:ph type="dt" sz="half" idx="10"/>
          </p:nvPr>
        </p:nvSpPr>
        <p:spPr/>
        <p:txBody>
          <a:bodyPr/>
          <a:lstStyle/>
          <a:p>
            <a:fld id="{A42304F2-E37A-4024-82EC-9F72B5EF5C95}" type="datetime1">
              <a:rPr lang="en-US" smtClean="0"/>
              <a:t>12/8/2021</a:t>
            </a:fld>
            <a:endParaRPr lang="en-US" dirty="0"/>
          </a:p>
        </p:txBody>
      </p:sp>
      <p:sp>
        <p:nvSpPr>
          <p:cNvPr id="4" name="Footer Placeholder 3">
            <a:extLst>
              <a:ext uri="{FF2B5EF4-FFF2-40B4-BE49-F238E27FC236}">
                <a16:creationId xmlns:a16="http://schemas.microsoft.com/office/drawing/2014/main" id="{FAD48A9E-1957-8A47-B049-FE35B19A57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888E535-9509-7E4D-9F51-59FE30CBACFB}"/>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1391906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9CA508-8BC5-8C49-819E-7A49EC5C149E}"/>
              </a:ext>
            </a:extLst>
          </p:cNvPr>
          <p:cNvSpPr>
            <a:spLocks noGrp="1"/>
          </p:cNvSpPr>
          <p:nvPr>
            <p:ph type="dt" sz="half" idx="10"/>
          </p:nvPr>
        </p:nvSpPr>
        <p:spPr/>
        <p:txBody>
          <a:bodyPr/>
          <a:lstStyle/>
          <a:p>
            <a:fld id="{F293B47F-48B0-4870-AF07-346D043973CA}" type="datetime1">
              <a:rPr lang="en-US" smtClean="0"/>
              <a:t>12/8/2021</a:t>
            </a:fld>
            <a:endParaRPr lang="en-US" dirty="0"/>
          </a:p>
        </p:txBody>
      </p:sp>
      <p:sp>
        <p:nvSpPr>
          <p:cNvPr id="3" name="Footer Placeholder 2">
            <a:extLst>
              <a:ext uri="{FF2B5EF4-FFF2-40B4-BE49-F238E27FC236}">
                <a16:creationId xmlns:a16="http://schemas.microsoft.com/office/drawing/2014/main" id="{74106418-3F9B-6F4F-A511-00D6574F07E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6095D44-2346-284D-8EF3-6FB27175EFDC}"/>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3872693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B343A-4C85-A149-AB69-F6A6DF3DBA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FE8D3B-4E2A-564E-9F71-88CEE39A80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436A4E-FD02-C341-8DDC-14843367A5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DF5C9D-23DB-7945-8663-03BE12DED7F0}"/>
              </a:ext>
            </a:extLst>
          </p:cNvPr>
          <p:cNvSpPr>
            <a:spLocks noGrp="1"/>
          </p:cNvSpPr>
          <p:nvPr>
            <p:ph type="dt" sz="half" idx="10"/>
          </p:nvPr>
        </p:nvSpPr>
        <p:spPr/>
        <p:txBody>
          <a:bodyPr/>
          <a:lstStyle/>
          <a:p>
            <a:fld id="{B2BC582F-82D3-470F-AF31-4F15D50671EA}" type="datetime1">
              <a:rPr lang="en-US" smtClean="0"/>
              <a:t>12/8/2021</a:t>
            </a:fld>
            <a:endParaRPr lang="en-US" dirty="0"/>
          </a:p>
        </p:txBody>
      </p:sp>
      <p:sp>
        <p:nvSpPr>
          <p:cNvPr id="6" name="Footer Placeholder 5">
            <a:extLst>
              <a:ext uri="{FF2B5EF4-FFF2-40B4-BE49-F238E27FC236}">
                <a16:creationId xmlns:a16="http://schemas.microsoft.com/office/drawing/2014/main" id="{78879258-FC63-4B43-BD17-BB3A68D521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70655DE-01ED-D74C-9DF8-4A26555482B1}"/>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2854875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6BB08-1DC2-CA49-86E2-1ECBA0FAD8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B13338-47A6-2642-B313-C2E1FD07EE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271AC99-3CCC-7E4F-9351-24C069E146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105492-C9E6-2C4C-95EB-2ABBE146C5FB}"/>
              </a:ext>
            </a:extLst>
          </p:cNvPr>
          <p:cNvSpPr>
            <a:spLocks noGrp="1"/>
          </p:cNvSpPr>
          <p:nvPr>
            <p:ph type="dt" sz="half" idx="10"/>
          </p:nvPr>
        </p:nvSpPr>
        <p:spPr/>
        <p:txBody>
          <a:bodyPr/>
          <a:lstStyle/>
          <a:p>
            <a:fld id="{06C33FBA-B96A-44C7-85F9-14F46C7BBB41}" type="datetime1">
              <a:rPr lang="en-US" smtClean="0"/>
              <a:t>12/8/2021</a:t>
            </a:fld>
            <a:endParaRPr lang="en-US" dirty="0"/>
          </a:p>
        </p:txBody>
      </p:sp>
      <p:sp>
        <p:nvSpPr>
          <p:cNvPr id="6" name="Footer Placeholder 5">
            <a:extLst>
              <a:ext uri="{FF2B5EF4-FFF2-40B4-BE49-F238E27FC236}">
                <a16:creationId xmlns:a16="http://schemas.microsoft.com/office/drawing/2014/main" id="{674C28F3-DBCF-7546-AE81-C0486063CAE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3FDB3D-51A5-1949-BE3C-6A7ABCE9CB28}"/>
              </a:ext>
            </a:extLst>
          </p:cNvPr>
          <p:cNvSpPr>
            <a:spLocks noGrp="1"/>
          </p:cNvSpPr>
          <p:nvPr>
            <p:ph type="sldNum" sz="quarter" idx="12"/>
          </p:nvPr>
        </p:nvSpPr>
        <p:spPr/>
        <p:txBody>
          <a:bodyPr/>
          <a:lstStyle/>
          <a:p>
            <a:fld id="{3BD8E3CD-45F3-5A44-ACC6-8DEDDB16D691}" type="slidenum">
              <a:rPr lang="en-US" smtClean="0"/>
              <a:t>‹#›</a:t>
            </a:fld>
            <a:endParaRPr lang="en-US" dirty="0"/>
          </a:p>
        </p:txBody>
      </p:sp>
    </p:spTree>
    <p:extLst>
      <p:ext uri="{BB962C8B-B14F-4D97-AF65-F5344CB8AC3E}">
        <p14:creationId xmlns:p14="http://schemas.microsoft.com/office/powerpoint/2010/main" val="169194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07C2E-861B-C34B-82E1-E5BAB92928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E79A35-C458-9048-A8C0-29C19DC34C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7808F6-A44C-7C46-AC9B-2B17172B1F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8F02A9-935D-4666-A283-1A16B71065AB}" type="datetime1">
              <a:rPr lang="en-US" smtClean="0"/>
              <a:t>12/8/2021</a:t>
            </a:fld>
            <a:endParaRPr lang="en-US" dirty="0"/>
          </a:p>
        </p:txBody>
      </p:sp>
      <p:sp>
        <p:nvSpPr>
          <p:cNvPr id="5" name="Footer Placeholder 4">
            <a:extLst>
              <a:ext uri="{FF2B5EF4-FFF2-40B4-BE49-F238E27FC236}">
                <a16:creationId xmlns:a16="http://schemas.microsoft.com/office/drawing/2014/main" id="{C382856F-A7D4-8545-8BE9-B589449357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D9F6B71-2E8B-9444-9C2B-957972DF1D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8E3CD-45F3-5A44-ACC6-8DEDDB16D691}" type="slidenum">
              <a:rPr lang="en-US" smtClean="0"/>
              <a:t>‹#›</a:t>
            </a:fld>
            <a:endParaRPr lang="en-US" dirty="0"/>
          </a:p>
        </p:txBody>
      </p:sp>
    </p:spTree>
    <p:extLst>
      <p:ext uri="{BB962C8B-B14F-4D97-AF65-F5344CB8AC3E}">
        <p14:creationId xmlns:p14="http://schemas.microsoft.com/office/powerpoint/2010/main" val="93134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D17568-1BA6-43DE-AE71-34F0F7BA3D15}"/>
              </a:ext>
            </a:extLst>
          </p:cNvPr>
          <p:cNvSpPr/>
          <p:nvPr userDrawn="1"/>
        </p:nvSpPr>
        <p:spPr bwMode="auto">
          <a:xfrm>
            <a:off x="0" y="0"/>
            <a:ext cx="12192000"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endParaRPr>
          </a:p>
        </p:txBody>
      </p:sp>
      <p:sp>
        <p:nvSpPr>
          <p:cNvPr id="1027" name="Rectangle 2"/>
          <p:cNvSpPr>
            <a:spLocks noGrp="1" noChangeArrowheads="1"/>
          </p:cNvSpPr>
          <p:nvPr>
            <p:ph type="title"/>
          </p:nvPr>
        </p:nvSpPr>
        <p:spPr bwMode="auto">
          <a:xfrm>
            <a:off x="812800" y="457200"/>
            <a:ext cx="9550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812800" y="1600200"/>
            <a:ext cx="9550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5" name="Rectangle 11"/>
          <p:cNvSpPr>
            <a:spLocks noChangeArrowheads="1"/>
          </p:cNvSpPr>
          <p:nvPr/>
        </p:nvSpPr>
        <p:spPr bwMode="auto">
          <a:xfrm>
            <a:off x="6096000" y="6400800"/>
            <a:ext cx="3860800" cy="457200"/>
          </a:xfrm>
          <a:prstGeom prst="rect">
            <a:avLst/>
          </a:prstGeom>
          <a:noFill/>
          <a:ln w="9525">
            <a:noFill/>
            <a:miter lim="800000"/>
            <a:headEnd/>
            <a:tailEnd/>
          </a:ln>
        </p:spPr>
        <p:txBody>
          <a:bodyPr/>
          <a:lstStyle>
            <a:lvl1pPr>
              <a:defRPr sz="2400">
                <a:solidFill>
                  <a:schemeClr val="tx1"/>
                </a:solidFill>
                <a:latin typeface="Arial" panose="020B0604020202020204" pitchFamily="34" charset="0"/>
                <a:ea typeface="ヒラギノ角ゴ Pro W3" pitchFamily="36" charset="-128"/>
              </a:defRPr>
            </a:lvl1pPr>
            <a:lvl2pPr marL="37931725" indent="-37474525">
              <a:defRPr sz="2400">
                <a:solidFill>
                  <a:schemeClr val="tx1"/>
                </a:solidFill>
                <a:latin typeface="Arial" panose="020B0604020202020204" pitchFamily="34" charset="0"/>
                <a:ea typeface="ヒラギノ角ゴ Pro W3" pitchFamily="36" charset="-128"/>
              </a:defRPr>
            </a:lvl2pPr>
            <a:lvl3pPr>
              <a:defRPr sz="2400">
                <a:solidFill>
                  <a:schemeClr val="tx1"/>
                </a:solidFill>
                <a:latin typeface="Arial" panose="020B0604020202020204" pitchFamily="34" charset="0"/>
                <a:ea typeface="ヒラギノ角ゴ Pro W3" pitchFamily="36" charset="-128"/>
              </a:defRPr>
            </a:lvl3pPr>
            <a:lvl4pPr>
              <a:defRPr sz="2400">
                <a:solidFill>
                  <a:schemeClr val="tx1"/>
                </a:solidFill>
                <a:latin typeface="Arial" panose="020B0604020202020204" pitchFamily="34" charset="0"/>
                <a:ea typeface="ヒラギノ角ゴ Pro W3" pitchFamily="36" charset="-128"/>
              </a:defRPr>
            </a:lvl4pPr>
            <a:lvl5pPr>
              <a:defRPr sz="2400">
                <a:solidFill>
                  <a:schemeClr val="tx1"/>
                </a:solidFill>
                <a:latin typeface="Arial" panose="020B0604020202020204" pitchFamily="34" charset="0"/>
                <a:ea typeface="ヒラギノ角ゴ Pro W3" pitchFamily="36"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9pPr>
          </a:lstStyle>
          <a:p>
            <a:pPr>
              <a:defRPr/>
            </a:pPr>
            <a:endParaRPr lang="en-US" altLang="en-US" sz="1100" dirty="0"/>
          </a:p>
        </p:txBody>
      </p:sp>
      <p:sp>
        <p:nvSpPr>
          <p:cNvPr id="8" name="Slide Number Placeholder 5"/>
          <p:cNvSpPr>
            <a:spLocks noGrp="1"/>
          </p:cNvSpPr>
          <p:nvPr>
            <p:ph type="sldNum" sz="quarter" idx="4"/>
          </p:nvPr>
        </p:nvSpPr>
        <p:spPr>
          <a:xfrm>
            <a:off x="10927579" y="6571622"/>
            <a:ext cx="652305" cy="362578"/>
          </a:xfrm>
          <a:prstGeom prst="rect">
            <a:avLst/>
          </a:prstGeom>
        </p:spPr>
        <p:txBody>
          <a:bodyPr/>
          <a:lstStyle>
            <a:lvl1pPr>
              <a:defRPr>
                <a:solidFill>
                  <a:srgbClr val="000000"/>
                </a:solidFill>
              </a:defRPr>
            </a:lvl1pPr>
          </a:lstStyle>
          <a:p>
            <a:fld id="{4122D94C-9170-4ECB-8AE6-180C68E3144E}" type="slidenum">
              <a:rPr lang="en-US" smtClean="0"/>
              <a:pPr/>
              <a:t>‹#›</a:t>
            </a:fld>
            <a:endParaRPr lang="en-US" dirty="0"/>
          </a:p>
        </p:txBody>
      </p:sp>
    </p:spTree>
    <p:extLst>
      <p:ext uri="{BB962C8B-B14F-4D97-AF65-F5344CB8AC3E}">
        <p14:creationId xmlns:p14="http://schemas.microsoft.com/office/powerpoint/2010/main" val="28293734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9pPr>
    </p:titleStyle>
    <p:bodyStyle>
      <a:lvl1pPr marL="342900" indent="-342900" algn="l" rtl="0" eaLnBrk="1" fontAlgn="base" hangingPunct="1">
        <a:spcBef>
          <a:spcPct val="20000"/>
        </a:spcBef>
        <a:spcAft>
          <a:spcPct val="0"/>
        </a:spcAft>
        <a:buClr>
          <a:srgbClr val="005389"/>
        </a:buClr>
        <a:buFont typeface="Lucida Grande" pitchFamily="36" charset="0"/>
        <a:buChar char="▸"/>
        <a:defRPr sz="2000">
          <a:solidFill>
            <a:srgbClr val="005A8B"/>
          </a:solidFill>
          <a:latin typeface="+mn-lt"/>
          <a:ea typeface="+mn-ea"/>
          <a:cs typeface="+mn-cs"/>
        </a:defRPr>
      </a:lvl1pPr>
      <a:lvl2pPr marL="742950" indent="-285750" algn="l" rtl="0" eaLnBrk="1" fontAlgn="base" hangingPunct="1">
        <a:spcBef>
          <a:spcPct val="20000"/>
        </a:spcBef>
        <a:spcAft>
          <a:spcPct val="0"/>
        </a:spcAft>
        <a:buClr>
          <a:srgbClr val="005389"/>
        </a:buClr>
        <a:buFont typeface="Lucida Grande" pitchFamily="36" charset="0"/>
        <a:buChar char="▸"/>
        <a:defRPr>
          <a:solidFill>
            <a:srgbClr val="005A8B"/>
          </a:solidFill>
          <a:latin typeface="+mj-lt"/>
          <a:ea typeface="+mn-ea"/>
          <a:cs typeface="+mn-cs"/>
        </a:defRPr>
      </a:lvl2pPr>
      <a:lvl3pPr marL="1085850" indent="-228600" algn="l" rtl="0" eaLnBrk="1" fontAlgn="base" hangingPunct="1">
        <a:spcBef>
          <a:spcPct val="20000"/>
        </a:spcBef>
        <a:spcAft>
          <a:spcPct val="0"/>
        </a:spcAft>
        <a:buClr>
          <a:srgbClr val="005389"/>
        </a:buClr>
        <a:buSzPct val="75000"/>
        <a:buFont typeface="Lucida Grande" pitchFamily="36" charset="0"/>
        <a:buChar char="▸"/>
        <a:defRPr>
          <a:solidFill>
            <a:srgbClr val="005A8B"/>
          </a:solidFill>
          <a:latin typeface="+mn-lt"/>
          <a:ea typeface="+mn-ea"/>
          <a:cs typeface="+mn-cs"/>
        </a:defRPr>
      </a:lvl3pPr>
      <a:lvl4pPr marL="1428750" indent="-228600" algn="l" rtl="0" eaLnBrk="1" fontAlgn="base" hangingPunct="1">
        <a:spcBef>
          <a:spcPct val="20000"/>
        </a:spcBef>
        <a:spcAft>
          <a:spcPct val="0"/>
        </a:spcAft>
        <a:buClr>
          <a:srgbClr val="005389"/>
        </a:buClr>
        <a:buFont typeface="Lucida Grande" pitchFamily="36" charset="0"/>
        <a:buChar char="▸"/>
        <a:defRPr>
          <a:solidFill>
            <a:srgbClr val="005A8B"/>
          </a:solidFill>
          <a:latin typeface="+mn-lt"/>
          <a:ea typeface="+mn-ea"/>
          <a:cs typeface="+mn-cs"/>
        </a:defRPr>
      </a:lvl4pPr>
      <a:lvl5pPr marL="1771650" indent="-228600" algn="l" rtl="0" eaLnBrk="1" fontAlgn="base" hangingPunct="1">
        <a:spcBef>
          <a:spcPct val="20000"/>
        </a:spcBef>
        <a:spcAft>
          <a:spcPct val="0"/>
        </a:spcAft>
        <a:buClr>
          <a:srgbClr val="005389"/>
        </a:buClr>
        <a:buFont typeface="Lucida Grande" pitchFamily="36" charset="0"/>
        <a:buChar char="▸"/>
        <a:defRPr>
          <a:solidFill>
            <a:srgbClr val="005A8B"/>
          </a:solidFill>
          <a:latin typeface="+mj-lt"/>
          <a:ea typeface="+mn-ea"/>
          <a:cs typeface="+mn-cs"/>
        </a:defRPr>
      </a:lvl5pPr>
      <a:lvl6pPr marL="2228850" indent="-228600" algn="l" rtl="0" eaLnBrk="1" fontAlgn="base" hangingPunct="1">
        <a:spcBef>
          <a:spcPct val="20000"/>
        </a:spcBef>
        <a:spcAft>
          <a:spcPct val="0"/>
        </a:spcAft>
        <a:buChar char="»"/>
        <a:defRPr sz="1100">
          <a:solidFill>
            <a:srgbClr val="005389"/>
          </a:solidFill>
          <a:latin typeface="+mj-lt"/>
          <a:ea typeface="+mn-ea"/>
          <a:cs typeface="+mn-cs"/>
        </a:defRPr>
      </a:lvl6pPr>
      <a:lvl7pPr marL="2686050" indent="-228600" algn="l" rtl="0" eaLnBrk="1" fontAlgn="base" hangingPunct="1">
        <a:spcBef>
          <a:spcPct val="20000"/>
        </a:spcBef>
        <a:spcAft>
          <a:spcPct val="0"/>
        </a:spcAft>
        <a:buChar char="»"/>
        <a:defRPr sz="1100">
          <a:solidFill>
            <a:srgbClr val="005389"/>
          </a:solidFill>
          <a:latin typeface="+mj-lt"/>
          <a:ea typeface="+mn-ea"/>
          <a:cs typeface="+mn-cs"/>
        </a:defRPr>
      </a:lvl7pPr>
      <a:lvl8pPr marL="3143250" indent="-228600" algn="l" rtl="0" eaLnBrk="1" fontAlgn="base" hangingPunct="1">
        <a:spcBef>
          <a:spcPct val="20000"/>
        </a:spcBef>
        <a:spcAft>
          <a:spcPct val="0"/>
        </a:spcAft>
        <a:buChar char="»"/>
        <a:defRPr sz="1100">
          <a:solidFill>
            <a:srgbClr val="005389"/>
          </a:solidFill>
          <a:latin typeface="+mj-lt"/>
          <a:ea typeface="+mn-ea"/>
          <a:cs typeface="+mn-cs"/>
        </a:defRPr>
      </a:lvl8pPr>
      <a:lvl9pPr marL="3600450" indent="-228600" algn="l" rtl="0" eaLnBrk="1" fontAlgn="base" hangingPunct="1">
        <a:spcBef>
          <a:spcPct val="20000"/>
        </a:spcBef>
        <a:spcAft>
          <a:spcPct val="0"/>
        </a:spcAft>
        <a:buChar char="»"/>
        <a:defRPr sz="1100">
          <a:solidFill>
            <a:srgbClr val="005389"/>
          </a:solidFill>
          <a:latin typeface="+mj-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umb.edu/the_university/covid_19_federal_assistanc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3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hyperlink" Target="http://www.umb.edu/coronavirus/dashboar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hyperlink" Target="http://www.umb.edu/coronavirus/dashboard" TargetMode="Externa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D09483-608A-8148-A40F-FC79D2136BEA}"/>
              </a:ext>
            </a:extLst>
          </p:cNvPr>
          <p:cNvPicPr>
            <a:picLocks noChangeAspect="1"/>
          </p:cNvPicPr>
          <p:nvPr/>
        </p:nvPicPr>
        <p:blipFill>
          <a:blip r:embed="rId2">
            <a:alphaModFix amt="29000"/>
          </a:blip>
          <a:stretch>
            <a:fillRect/>
          </a:stretch>
        </p:blipFill>
        <p:spPr>
          <a:xfrm>
            <a:off x="0" y="0"/>
            <a:ext cx="12192000" cy="6858000"/>
          </a:xfrm>
          <a:prstGeom prst="rect">
            <a:avLst/>
          </a:prstGeom>
        </p:spPr>
      </p:pic>
      <p:sp>
        <p:nvSpPr>
          <p:cNvPr id="7" name="TextBox 6">
            <a:extLst>
              <a:ext uri="{FF2B5EF4-FFF2-40B4-BE49-F238E27FC236}">
                <a16:creationId xmlns:a16="http://schemas.microsoft.com/office/drawing/2014/main" id="{EF83F5B7-29D5-4B48-9CA7-DD9DAFC29FF7}"/>
              </a:ext>
            </a:extLst>
          </p:cNvPr>
          <p:cNvSpPr txBox="1"/>
          <p:nvPr/>
        </p:nvSpPr>
        <p:spPr>
          <a:xfrm>
            <a:off x="1" y="1650989"/>
            <a:ext cx="12192000" cy="1938992"/>
          </a:xfrm>
          <a:prstGeom prst="rect">
            <a:avLst/>
          </a:prstGeom>
          <a:noFill/>
        </p:spPr>
        <p:txBody>
          <a:bodyPr wrap="square" rtlCol="0">
            <a:spAutoFit/>
          </a:bodyPr>
          <a:lstStyle/>
          <a:p>
            <a:pPr algn="ctr"/>
            <a:r>
              <a:rPr lang="en-US" sz="7200" b="1" dirty="0">
                <a:solidFill>
                  <a:srgbClr val="1E5D93"/>
                </a:solidFill>
                <a:latin typeface="Arial Black" panose="020B0604020202020204" pitchFamily="34" charset="0"/>
                <a:cs typeface="Arial Black" panose="020B0604020202020204" pitchFamily="34" charset="0"/>
              </a:rPr>
              <a:t>Campus Update</a:t>
            </a:r>
          </a:p>
          <a:p>
            <a:pPr algn="ctr"/>
            <a:r>
              <a:rPr lang="en-US" sz="4400" b="1" dirty="0">
                <a:solidFill>
                  <a:srgbClr val="1E5D93"/>
                </a:solidFill>
                <a:latin typeface="Arial Black" panose="020B0604020202020204" pitchFamily="34" charset="0"/>
                <a:cs typeface="Arial Black" panose="020B0604020202020204" pitchFamily="34" charset="0"/>
              </a:rPr>
              <a:t>December 8, 2021</a:t>
            </a:r>
            <a:endParaRPr lang="en-US" sz="3600" b="1" dirty="0">
              <a:solidFill>
                <a:srgbClr val="1E5D93"/>
              </a:solidFill>
              <a:latin typeface="Arial Black" panose="020B0604020202020204" pitchFamily="34" charset="0"/>
              <a:cs typeface="Arial Black" panose="020B0604020202020204" pitchFamily="34" charset="0"/>
            </a:endParaRPr>
          </a:p>
        </p:txBody>
      </p:sp>
      <p:pic>
        <p:nvPicPr>
          <p:cNvPr id="9" name="Picture 8">
            <a:extLst>
              <a:ext uri="{FF2B5EF4-FFF2-40B4-BE49-F238E27FC236}">
                <a16:creationId xmlns:a16="http://schemas.microsoft.com/office/drawing/2014/main" id="{84AC4A7E-FBF1-6D4E-9A83-C2BA904DD3D6}"/>
              </a:ext>
            </a:extLst>
          </p:cNvPr>
          <p:cNvPicPr>
            <a:picLocks noChangeAspect="1"/>
          </p:cNvPicPr>
          <p:nvPr/>
        </p:nvPicPr>
        <p:blipFill>
          <a:blip r:embed="rId3"/>
          <a:stretch>
            <a:fillRect/>
          </a:stretch>
        </p:blipFill>
        <p:spPr>
          <a:xfrm>
            <a:off x="11244497" y="5696824"/>
            <a:ext cx="646644" cy="860317"/>
          </a:xfrm>
          <a:prstGeom prst="rect">
            <a:avLst/>
          </a:prstGeom>
        </p:spPr>
      </p:pic>
      <p:sp>
        <p:nvSpPr>
          <p:cNvPr id="2" name="Slide Number Placeholder 1">
            <a:extLst>
              <a:ext uri="{FF2B5EF4-FFF2-40B4-BE49-F238E27FC236}">
                <a16:creationId xmlns:a16="http://schemas.microsoft.com/office/drawing/2014/main" id="{E5377427-DA01-4CDD-A438-7C169A879B95}"/>
              </a:ext>
            </a:extLst>
          </p:cNvPr>
          <p:cNvSpPr>
            <a:spLocks noGrp="1"/>
          </p:cNvSpPr>
          <p:nvPr>
            <p:ph type="sldNum" sz="quarter" idx="12"/>
          </p:nvPr>
        </p:nvSpPr>
        <p:spPr>
          <a:xfrm>
            <a:off x="8951796" y="6520125"/>
            <a:ext cx="2743200" cy="365125"/>
          </a:xfrm>
        </p:spPr>
        <p:txBody>
          <a:bodyPr/>
          <a:lstStyle/>
          <a:p>
            <a:fld id="{3BD8E3CD-45F3-5A44-ACC6-8DEDDB16D691}" type="slidenum">
              <a:rPr lang="en-US" sz="1600" smtClean="0"/>
              <a:t>1</a:t>
            </a:fld>
            <a:endParaRPr lang="en-US" sz="1600" dirty="0"/>
          </a:p>
        </p:txBody>
      </p:sp>
    </p:spTree>
    <p:extLst>
      <p:ext uri="{BB962C8B-B14F-4D97-AF65-F5344CB8AC3E}">
        <p14:creationId xmlns:p14="http://schemas.microsoft.com/office/powerpoint/2010/main" val="1816314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B4BF6FE-179F-E744-B6EB-9A6A01FC15E1}"/>
              </a:ext>
            </a:extLst>
          </p:cNvPr>
          <p:cNvSpPr txBox="1">
            <a:spLocks/>
          </p:cNvSpPr>
          <p:nvPr/>
        </p:nvSpPr>
        <p:spPr>
          <a:xfrm>
            <a:off x="852406" y="250489"/>
            <a:ext cx="9806495"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3100" b="1" dirty="0">
                <a:solidFill>
                  <a:srgbClr val="1E5D93"/>
                </a:solidFill>
                <a:latin typeface="Arial Black" panose="020B0604020202020204" pitchFamily="34" charset="0"/>
              </a:rPr>
              <a:t>We must remain vigilant against this virus</a:t>
            </a:r>
            <a:endParaRPr lang="en-US" altLang="en-US" sz="3100" b="1" dirty="0">
              <a:solidFill>
                <a:srgbClr val="1E5D93"/>
              </a:solidFill>
            </a:endParaRP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2"/>
          <a:stretch>
            <a:fillRect/>
          </a:stretch>
        </p:blipFill>
        <p:spPr>
          <a:xfrm>
            <a:off x="11244497" y="5601283"/>
            <a:ext cx="646644" cy="860317"/>
          </a:xfrm>
          <a:prstGeom prst="rect">
            <a:avLst/>
          </a:prstGeom>
        </p:spPr>
      </p:pic>
      <p:sp>
        <p:nvSpPr>
          <p:cNvPr id="7" name="Slide Number Placeholder 1">
            <a:extLst>
              <a:ext uri="{FF2B5EF4-FFF2-40B4-BE49-F238E27FC236}">
                <a16:creationId xmlns:a16="http://schemas.microsoft.com/office/drawing/2014/main" id="{F4136E4C-A258-4F5B-A780-08AEE0417AB1}"/>
              </a:ext>
            </a:extLst>
          </p:cNvPr>
          <p:cNvSpPr>
            <a:spLocks noGrp="1"/>
          </p:cNvSpPr>
          <p:nvPr>
            <p:ph type="sldNum" sz="quarter" idx="12"/>
          </p:nvPr>
        </p:nvSpPr>
        <p:spPr>
          <a:xfrm>
            <a:off x="9020037" y="6451885"/>
            <a:ext cx="2743200" cy="365125"/>
          </a:xfrm>
        </p:spPr>
        <p:txBody>
          <a:bodyPr/>
          <a:lstStyle/>
          <a:p>
            <a:fld id="{3BD8E3CD-45F3-5A44-ACC6-8DEDDB16D691}" type="slidenum">
              <a:rPr lang="en-US" sz="1400" smtClean="0"/>
              <a:t>10</a:t>
            </a:fld>
            <a:endParaRPr lang="en-US" sz="1400" dirty="0"/>
          </a:p>
        </p:txBody>
      </p:sp>
      <p:sp>
        <p:nvSpPr>
          <p:cNvPr id="13" name="TextBox 12">
            <a:extLst>
              <a:ext uri="{FF2B5EF4-FFF2-40B4-BE49-F238E27FC236}">
                <a16:creationId xmlns:a16="http://schemas.microsoft.com/office/drawing/2014/main" id="{845EC2C1-83D6-AA41-BA2A-E8C01C213E3A}"/>
              </a:ext>
            </a:extLst>
          </p:cNvPr>
          <p:cNvSpPr txBox="1"/>
          <p:nvPr/>
        </p:nvSpPr>
        <p:spPr>
          <a:xfrm>
            <a:off x="852406" y="1748499"/>
            <a:ext cx="10231605" cy="2677656"/>
          </a:xfrm>
          <a:prstGeom prst="rect">
            <a:avLst/>
          </a:prstGeom>
          <a:noFill/>
        </p:spPr>
        <p:txBody>
          <a:bodyPr wrap="square" rtlCol="0">
            <a:spAutoFit/>
          </a:bodyPr>
          <a:lstStyle/>
          <a:p>
            <a:pPr marL="457200" marR="0" lvl="0" indent="-457200">
              <a:spcBef>
                <a:spcPts val="0"/>
              </a:spcBef>
              <a:spcAft>
                <a:spcPts val="0"/>
              </a:spcAft>
              <a:buFont typeface="+mj-lt"/>
              <a:buAutoNum type="arabicPeriod"/>
            </a:pPr>
            <a:r>
              <a:rPr lang="en-US" sz="2400" dirty="0">
                <a:latin typeface="Arial" panose="020B0604020202020204" pitchFamily="34" charset="0"/>
                <a:ea typeface="Times New Roman" panose="02020603050405020304" pitchFamily="18" charset="0"/>
                <a:cs typeface="Arial" panose="020B0604020202020204" pitchFamily="34" charset="0"/>
              </a:rPr>
              <a:t>Our safety protocols seem to be working to keep our campus safe</a:t>
            </a:r>
          </a:p>
          <a:p>
            <a:pPr marL="457200" marR="0" lvl="0" indent="-457200">
              <a:spcBef>
                <a:spcPts val="0"/>
              </a:spcBef>
              <a:spcAft>
                <a:spcPts val="0"/>
              </a:spcAft>
              <a:buFont typeface="+mj-lt"/>
              <a:buAutoNum type="arabicPeriod"/>
            </a:pP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457200" indent="-457200">
              <a:buFont typeface="+mj-lt"/>
              <a:buAutoNum type="arabicPeriod"/>
            </a:pPr>
            <a:r>
              <a:rPr lang="en-US" sz="2400" dirty="0">
                <a:latin typeface="Arial" panose="020B0604020202020204" pitchFamily="34" charset="0"/>
                <a:ea typeface="Times New Roman" panose="02020603050405020304" pitchFamily="18" charset="0"/>
                <a:cs typeface="Arial" panose="020B0604020202020204" pitchFamily="34" charset="0"/>
              </a:rPr>
              <a:t>There is no cause for alarm in the recent positive cases we are seeing</a:t>
            </a:r>
          </a:p>
          <a:p>
            <a:pPr marL="457200" indent="-457200">
              <a:buFont typeface="+mj-lt"/>
              <a:buAutoNum type="arabicPeriod"/>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457200" indent="-457200">
              <a:buFont typeface="+mj-lt"/>
              <a:buAutoNum type="arabicPeriod"/>
            </a:pPr>
            <a:r>
              <a:rPr lang="en-US" sz="2400" dirty="0">
                <a:latin typeface="Arial" panose="020B0604020202020204" pitchFamily="34" charset="0"/>
                <a:ea typeface="Times New Roman" panose="02020603050405020304" pitchFamily="18" charset="0"/>
                <a:cs typeface="Arial" panose="020B0604020202020204" pitchFamily="34" charset="0"/>
              </a:rPr>
              <a:t>We will continue to monitor the data and public health guidelines</a:t>
            </a:r>
          </a:p>
          <a:p>
            <a:pPr marL="457200" indent="-457200">
              <a:buFont typeface="+mj-lt"/>
              <a:buAutoNum type="arabicPeriod"/>
            </a:pPr>
            <a:endParaRPr lang="en-US" sz="2400" dirty="0">
              <a:latin typeface="Arial" panose="020B0604020202020204" pitchFamily="34" charset="0"/>
              <a:ea typeface="Calibri" panose="020F0502020204030204" pitchFamily="34" charset="0"/>
              <a:cs typeface="Arial" panose="020B0604020202020204" pitchFamily="34" charset="0"/>
            </a:endParaRPr>
          </a:p>
          <a:p>
            <a:pPr marL="457200" indent="-457200">
              <a:buFont typeface="+mj-lt"/>
              <a:buAutoNum type="arabicPeriod"/>
            </a:pPr>
            <a:r>
              <a:rPr lang="en-US" sz="2400" dirty="0">
                <a:latin typeface="Arial" panose="020B0604020202020204" pitchFamily="34" charset="0"/>
                <a:ea typeface="Calibri" panose="020F0502020204030204" pitchFamily="34" charset="0"/>
                <a:cs typeface="Arial" panose="020B0604020202020204" pitchFamily="34" charset="0"/>
              </a:rPr>
              <a:t>Our protocols for the spring are likely to look much the same as the fall</a:t>
            </a:r>
          </a:p>
        </p:txBody>
      </p:sp>
    </p:spTree>
    <p:extLst>
      <p:ext uri="{BB962C8B-B14F-4D97-AF65-F5344CB8AC3E}">
        <p14:creationId xmlns:p14="http://schemas.microsoft.com/office/powerpoint/2010/main" val="650378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B4BF6FE-179F-E744-B6EB-9A6A01FC15E1}"/>
              </a:ext>
            </a:extLst>
          </p:cNvPr>
          <p:cNvSpPr txBox="1">
            <a:spLocks/>
          </p:cNvSpPr>
          <p:nvPr/>
        </p:nvSpPr>
        <p:spPr>
          <a:xfrm>
            <a:off x="852406" y="223193"/>
            <a:ext cx="8772041"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rPr>
              <a:t>Finally…</a:t>
            </a:r>
            <a:endParaRPr lang="en-US" altLang="en-US" sz="4400" b="1" dirty="0">
              <a:solidFill>
                <a:srgbClr val="1E5D93"/>
              </a:solidFill>
            </a:endParaRP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2"/>
          <a:stretch>
            <a:fillRect/>
          </a:stretch>
        </p:blipFill>
        <p:spPr>
          <a:xfrm>
            <a:off x="11244497" y="5601283"/>
            <a:ext cx="646644" cy="860317"/>
          </a:xfrm>
          <a:prstGeom prst="rect">
            <a:avLst/>
          </a:prstGeom>
        </p:spPr>
      </p:pic>
      <p:sp>
        <p:nvSpPr>
          <p:cNvPr id="2" name="TextBox 1">
            <a:extLst>
              <a:ext uri="{FF2B5EF4-FFF2-40B4-BE49-F238E27FC236}">
                <a16:creationId xmlns:a16="http://schemas.microsoft.com/office/drawing/2014/main" id="{DF1E9650-8A95-4656-AE8A-F6F0E17616AC}"/>
              </a:ext>
            </a:extLst>
          </p:cNvPr>
          <p:cNvSpPr txBox="1"/>
          <p:nvPr/>
        </p:nvSpPr>
        <p:spPr>
          <a:xfrm>
            <a:off x="709683" y="1339684"/>
            <a:ext cx="10534814" cy="1323439"/>
          </a:xfrm>
          <a:prstGeom prst="rect">
            <a:avLst/>
          </a:prstGeom>
          <a:noFill/>
        </p:spPr>
        <p:txBody>
          <a:bodyPr wrap="square" rtlCol="0">
            <a:spAutoFit/>
          </a:bodyPr>
          <a:lstStyle/>
          <a:p>
            <a:pPr marR="0" lvl="0" algn="ctr">
              <a:spcBef>
                <a:spcPts val="0"/>
              </a:spcBef>
              <a:spcAft>
                <a:spcPts val="0"/>
              </a:spcAft>
            </a:pPr>
            <a:r>
              <a:rPr lang="en-US" sz="4000" dirty="0">
                <a:effectLst/>
                <a:latin typeface="Arial" panose="020B0604020202020204" pitchFamily="34" charset="0"/>
                <a:ea typeface="Calibri" panose="020F0502020204030204" pitchFamily="34" charset="0"/>
                <a:cs typeface="Arial" panose="020B0604020202020204" pitchFamily="34" charset="0"/>
              </a:rPr>
              <a:t>If you are eligible,</a:t>
            </a:r>
          </a:p>
          <a:p>
            <a:pPr marR="0" lvl="0" algn="ctr">
              <a:spcBef>
                <a:spcPts val="0"/>
              </a:spcBef>
              <a:spcAft>
                <a:spcPts val="0"/>
              </a:spcAft>
            </a:pPr>
            <a:r>
              <a:rPr lang="en-US" sz="4000" dirty="0">
                <a:effectLst/>
                <a:latin typeface="Arial" panose="020B0604020202020204" pitchFamily="34" charset="0"/>
                <a:ea typeface="Calibri" panose="020F0502020204030204" pitchFamily="34" charset="0"/>
                <a:cs typeface="Arial" panose="020B0604020202020204" pitchFamily="34" charset="0"/>
              </a:rPr>
              <a:t>please get your booster shot!!!</a:t>
            </a:r>
          </a:p>
        </p:txBody>
      </p:sp>
      <p:sp>
        <p:nvSpPr>
          <p:cNvPr id="5" name="TextBox 4">
            <a:extLst>
              <a:ext uri="{FF2B5EF4-FFF2-40B4-BE49-F238E27FC236}">
                <a16:creationId xmlns:a16="http://schemas.microsoft.com/office/drawing/2014/main" id="{5CCDA15E-71BD-4942-9460-F34E1CC5D323}"/>
              </a:ext>
            </a:extLst>
          </p:cNvPr>
          <p:cNvSpPr txBox="1"/>
          <p:nvPr/>
        </p:nvSpPr>
        <p:spPr>
          <a:xfrm>
            <a:off x="828593" y="2823764"/>
            <a:ext cx="10534814" cy="2862322"/>
          </a:xfrm>
          <a:prstGeom prst="rect">
            <a:avLst/>
          </a:prstGeom>
          <a:noFill/>
        </p:spPr>
        <p:txBody>
          <a:bodyPr wrap="square" rtlCol="0">
            <a:spAutoFit/>
          </a:bodyPr>
          <a:lstStyle/>
          <a:p>
            <a:pPr marL="285750" marR="0" lvl="0" indent="-285750">
              <a:spcBef>
                <a:spcPts val="0"/>
              </a:spcBef>
              <a:spcAft>
                <a:spcPts val="0"/>
              </a:spcAft>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Vaccination remains the most effective layer of protection in fighting the virus. </a:t>
            </a:r>
          </a:p>
          <a:p>
            <a:pPr marR="0" lvl="0">
              <a:spcBef>
                <a:spcPts val="0"/>
              </a:spcBef>
              <a:spcAft>
                <a:spcPts val="0"/>
              </a:spcAft>
            </a:pPr>
            <a:endParaRPr lang="en-US" dirty="0">
              <a:latin typeface="Arial" panose="020B0604020202020204" pitchFamily="34" charset="0"/>
              <a:ea typeface="Times New Roman" panose="02020603050405020304" pitchFamily="18"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The CDC and FDA have authorized all individuals over the age of 18 to receive the booster shot. </a:t>
            </a:r>
          </a:p>
          <a:p>
            <a:pPr marR="0" lvl="0">
              <a:spcBef>
                <a:spcPts val="0"/>
              </a:spcBef>
              <a:spcAft>
                <a:spcPts val="0"/>
              </a:spcAft>
            </a:pPr>
            <a:endParaRPr lang="en-US" dirty="0">
              <a:latin typeface="Arial" panose="020B0604020202020204" pitchFamily="34" charset="0"/>
              <a:ea typeface="Times New Roman" panose="02020603050405020304" pitchFamily="18"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We strongly encourage all members of our community to get a booster shot, once eligible (6 months after 2 dose vaccine or 2 months after 1 dose vaccine).  Nearly 90% of our employees are already eligible. </a:t>
            </a:r>
          </a:p>
          <a:p>
            <a:pPr marR="0" lvl="0">
              <a:spcBef>
                <a:spcPts val="0"/>
              </a:spcBef>
              <a:spcAft>
                <a:spcPts val="0"/>
              </a:spcAft>
            </a:pPr>
            <a:endParaRPr lang="en-US" dirty="0">
              <a:latin typeface="Arial" panose="020B0604020202020204" pitchFamily="34" charset="0"/>
              <a:ea typeface="Times New Roman" panose="02020603050405020304" pitchFamily="18"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University Health Services has vaccination appointments available each week and is working to add more. </a:t>
            </a:r>
          </a:p>
        </p:txBody>
      </p:sp>
      <p:sp>
        <p:nvSpPr>
          <p:cNvPr id="7" name="Slide Number Placeholder 1">
            <a:extLst>
              <a:ext uri="{FF2B5EF4-FFF2-40B4-BE49-F238E27FC236}">
                <a16:creationId xmlns:a16="http://schemas.microsoft.com/office/drawing/2014/main" id="{9525B5A1-81C2-4F62-8C52-D0E4F9FC4673}"/>
              </a:ext>
            </a:extLst>
          </p:cNvPr>
          <p:cNvSpPr>
            <a:spLocks noGrp="1"/>
          </p:cNvSpPr>
          <p:nvPr>
            <p:ph type="sldNum" sz="quarter" idx="12"/>
          </p:nvPr>
        </p:nvSpPr>
        <p:spPr>
          <a:xfrm>
            <a:off x="9020037" y="6451885"/>
            <a:ext cx="2743200" cy="365125"/>
          </a:xfrm>
        </p:spPr>
        <p:txBody>
          <a:bodyPr/>
          <a:lstStyle/>
          <a:p>
            <a:fld id="{3BD8E3CD-45F3-5A44-ACC6-8DEDDB16D691}" type="slidenum">
              <a:rPr lang="en-US" sz="1400" smtClean="0"/>
              <a:t>11</a:t>
            </a:fld>
            <a:endParaRPr lang="en-US" sz="1400" dirty="0"/>
          </a:p>
        </p:txBody>
      </p:sp>
    </p:spTree>
    <p:extLst>
      <p:ext uri="{BB962C8B-B14F-4D97-AF65-F5344CB8AC3E}">
        <p14:creationId xmlns:p14="http://schemas.microsoft.com/office/powerpoint/2010/main" val="1383631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D09483-608A-8148-A40F-FC79D2136BEA}"/>
              </a:ext>
            </a:extLst>
          </p:cNvPr>
          <p:cNvPicPr>
            <a:picLocks noChangeAspect="1"/>
          </p:cNvPicPr>
          <p:nvPr/>
        </p:nvPicPr>
        <p:blipFill>
          <a:blip r:embed="rId2">
            <a:alphaModFix amt="12000"/>
          </a:blip>
          <a:stretch>
            <a:fillRect/>
          </a:stretch>
        </p:blipFill>
        <p:spPr>
          <a:xfrm>
            <a:off x="0" y="68366"/>
            <a:ext cx="12192000" cy="6858000"/>
          </a:xfrm>
          <a:prstGeom prst="rect">
            <a:avLst/>
          </a:prstGeom>
        </p:spPr>
      </p:pic>
      <p:sp>
        <p:nvSpPr>
          <p:cNvPr id="11" name="Title 1">
            <a:extLst>
              <a:ext uri="{FF2B5EF4-FFF2-40B4-BE49-F238E27FC236}">
                <a16:creationId xmlns:a16="http://schemas.microsoft.com/office/drawing/2014/main" id="{AB4BF6FE-179F-E744-B6EB-9A6A01FC15E1}"/>
              </a:ext>
            </a:extLst>
          </p:cNvPr>
          <p:cNvSpPr txBox="1">
            <a:spLocks/>
          </p:cNvSpPr>
          <p:nvPr/>
        </p:nvSpPr>
        <p:spPr>
          <a:xfrm>
            <a:off x="1766806" y="882269"/>
            <a:ext cx="8772041"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cs typeface="Arial Black" panose="020B0604020202020204" pitchFamily="34" charset="0"/>
              </a:rPr>
              <a:t>Strategic Planning Update</a:t>
            </a:r>
            <a:endParaRPr lang="en-US" altLang="en-US" sz="4400" b="1" dirty="0">
              <a:solidFill>
                <a:srgbClr val="1E5D93"/>
              </a:solidFill>
            </a:endParaRP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3"/>
          <a:stretch>
            <a:fillRect/>
          </a:stretch>
        </p:blipFill>
        <p:spPr>
          <a:xfrm>
            <a:off x="11244497" y="5696824"/>
            <a:ext cx="646644" cy="860317"/>
          </a:xfrm>
          <a:prstGeom prst="rect">
            <a:avLst/>
          </a:prstGeom>
        </p:spPr>
      </p:pic>
      <p:sp>
        <p:nvSpPr>
          <p:cNvPr id="5" name="Title 1">
            <a:extLst>
              <a:ext uri="{FF2B5EF4-FFF2-40B4-BE49-F238E27FC236}">
                <a16:creationId xmlns:a16="http://schemas.microsoft.com/office/drawing/2014/main" id="{3CE49A93-954A-40A2-9D04-F18C0FBA9702}"/>
              </a:ext>
            </a:extLst>
          </p:cNvPr>
          <p:cNvSpPr txBox="1">
            <a:spLocks/>
          </p:cNvSpPr>
          <p:nvPr/>
        </p:nvSpPr>
        <p:spPr>
          <a:xfrm>
            <a:off x="1766806" y="4146984"/>
            <a:ext cx="8772041" cy="15498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2800" b="1" dirty="0">
                <a:solidFill>
                  <a:srgbClr val="1E5D93"/>
                </a:solidFill>
                <a:latin typeface="Times New Roman" panose="02020603050405020304" pitchFamily="18" charset="0"/>
                <a:cs typeface="Times New Roman" panose="02020603050405020304" pitchFamily="18" charset="0"/>
              </a:rPr>
              <a:t>Joseph B. Berger</a:t>
            </a:r>
          </a:p>
          <a:p>
            <a:pPr algn="l"/>
            <a:r>
              <a:rPr lang="en-US" altLang="en-US" sz="2800" b="1" i="1" dirty="0">
                <a:solidFill>
                  <a:srgbClr val="1E5D93"/>
                </a:solidFill>
                <a:latin typeface="Times New Roman" panose="02020603050405020304" pitchFamily="18" charset="0"/>
                <a:cs typeface="Times New Roman" panose="02020603050405020304" pitchFamily="18" charset="0"/>
              </a:rPr>
              <a:t>Provost and Vice Chancellor for Academic Affairs</a:t>
            </a:r>
          </a:p>
          <a:p>
            <a:pPr algn="l"/>
            <a:endParaRPr lang="en-US" altLang="en-US" sz="2800" b="1" i="1" dirty="0">
              <a:solidFill>
                <a:srgbClr val="1E5D93"/>
              </a:solidFill>
              <a:latin typeface="Times New Roman" panose="02020603050405020304" pitchFamily="18" charset="0"/>
              <a:cs typeface="Times New Roman" panose="02020603050405020304" pitchFamily="18" charset="0"/>
            </a:endParaRPr>
          </a:p>
        </p:txBody>
      </p:sp>
      <p:sp>
        <p:nvSpPr>
          <p:cNvPr id="7" name="Slide Number Placeholder 1">
            <a:extLst>
              <a:ext uri="{FF2B5EF4-FFF2-40B4-BE49-F238E27FC236}">
                <a16:creationId xmlns:a16="http://schemas.microsoft.com/office/drawing/2014/main" id="{8D7E9F9F-30F1-4F86-AD04-218FFF2AC230}"/>
              </a:ext>
            </a:extLst>
          </p:cNvPr>
          <p:cNvSpPr>
            <a:spLocks noGrp="1"/>
          </p:cNvSpPr>
          <p:nvPr>
            <p:ph type="sldNum" sz="quarter" idx="12"/>
          </p:nvPr>
        </p:nvSpPr>
        <p:spPr>
          <a:xfrm>
            <a:off x="9020037" y="6506477"/>
            <a:ext cx="2743200" cy="365125"/>
          </a:xfrm>
        </p:spPr>
        <p:txBody>
          <a:bodyPr/>
          <a:lstStyle/>
          <a:p>
            <a:fld id="{3BD8E3CD-45F3-5A44-ACC6-8DEDDB16D691}" type="slidenum">
              <a:rPr lang="en-US" sz="1400" smtClean="0"/>
              <a:t>12</a:t>
            </a:fld>
            <a:endParaRPr lang="en-US" sz="1400" dirty="0"/>
          </a:p>
        </p:txBody>
      </p:sp>
    </p:spTree>
    <p:extLst>
      <p:ext uri="{BB962C8B-B14F-4D97-AF65-F5344CB8AC3E}">
        <p14:creationId xmlns:p14="http://schemas.microsoft.com/office/powerpoint/2010/main" val="811486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 name="Picture 70">
            <a:extLst>
              <a:ext uri="{FF2B5EF4-FFF2-40B4-BE49-F238E27FC236}">
                <a16:creationId xmlns:a16="http://schemas.microsoft.com/office/drawing/2014/main" id="{5B8047BC-9D83-4B39-B031-DE9FE38F5F3F}"/>
              </a:ext>
            </a:extLst>
          </p:cNvPr>
          <p:cNvPicPr>
            <a:picLocks noChangeAspect="1"/>
          </p:cNvPicPr>
          <p:nvPr/>
        </p:nvPicPr>
        <p:blipFill>
          <a:blip r:embed="rId2">
            <a:alphaModFix amt="12000"/>
          </a:blip>
          <a:stretch>
            <a:fillRect/>
          </a:stretch>
        </p:blipFill>
        <p:spPr>
          <a:xfrm>
            <a:off x="0" y="73768"/>
            <a:ext cx="12192000" cy="6858000"/>
          </a:xfrm>
          <a:prstGeom prst="rect">
            <a:avLst/>
          </a:prstGeom>
        </p:spPr>
      </p:pic>
      <p:sp>
        <p:nvSpPr>
          <p:cNvPr id="4" name="Slide Number Placeholder 3">
            <a:extLst>
              <a:ext uri="{FF2B5EF4-FFF2-40B4-BE49-F238E27FC236}">
                <a16:creationId xmlns:a16="http://schemas.microsoft.com/office/drawing/2014/main" id="{33FD05A5-63E1-48F3-8490-21C8F3B394F6}"/>
              </a:ext>
            </a:extLst>
          </p:cNvPr>
          <p:cNvSpPr>
            <a:spLocks noGrp="1"/>
          </p:cNvSpPr>
          <p:nvPr>
            <p:ph type="sldNum" sz="quarter" idx="4"/>
          </p:nvPr>
        </p:nvSpPr>
        <p:spPr>
          <a:xfrm>
            <a:off x="11007091" y="6571622"/>
            <a:ext cx="652305" cy="36257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122D94C-9170-4ECB-8AE6-180C68E3144E}" type="slidenum">
              <a:rPr kumimoji="0" lang="en-US" sz="1800" b="0" i="0" u="none" strike="noStrike" kern="1200" cap="none" spc="0" normalizeH="0" baseline="0" noProof="0" smtClean="0">
                <a:ln>
                  <a:noFill/>
                </a:ln>
                <a:solidFill>
                  <a:srgbClr val="FFFFFF"/>
                </a:solidFill>
                <a:effectLst/>
                <a:uLnTx/>
                <a:uFillTx/>
                <a:latin typeface="Arial"/>
                <a:ea typeface="ヒラギノ角ゴ Pro W3"/>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dirty="0">
              <a:ln>
                <a:noFill/>
              </a:ln>
              <a:solidFill>
                <a:srgbClr val="FFFFFF"/>
              </a:solidFill>
              <a:effectLst/>
              <a:uLnTx/>
              <a:uFillTx/>
              <a:latin typeface="Arial"/>
              <a:ea typeface="ヒラギノ角ゴ Pro W3"/>
            </a:endParaRPr>
          </a:p>
        </p:txBody>
      </p:sp>
      <p:sp>
        <p:nvSpPr>
          <p:cNvPr id="8" name="Chevron 7"/>
          <p:cNvSpPr/>
          <p:nvPr/>
        </p:nvSpPr>
        <p:spPr bwMode="auto">
          <a:xfrm>
            <a:off x="2800987" y="987194"/>
            <a:ext cx="2176530" cy="544617"/>
          </a:xfrm>
          <a:prstGeom prst="chevron">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28" name="TextBox 27"/>
          <p:cNvSpPr txBox="1"/>
          <p:nvPr/>
        </p:nvSpPr>
        <p:spPr>
          <a:xfrm>
            <a:off x="3032091" y="952264"/>
            <a:ext cx="1815922"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Phase 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Input and Analysis</a:t>
            </a:r>
          </a:p>
        </p:txBody>
      </p:sp>
      <p:sp>
        <p:nvSpPr>
          <p:cNvPr id="33" name="Chevron 32"/>
          <p:cNvSpPr/>
          <p:nvPr/>
        </p:nvSpPr>
        <p:spPr bwMode="auto">
          <a:xfrm>
            <a:off x="4784332" y="974973"/>
            <a:ext cx="2176530" cy="556838"/>
          </a:xfrm>
          <a:prstGeom prst="chevron">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34" name="TextBox 33"/>
          <p:cNvSpPr txBox="1"/>
          <p:nvPr/>
        </p:nvSpPr>
        <p:spPr>
          <a:xfrm>
            <a:off x="4976802" y="939385"/>
            <a:ext cx="181592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Phase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Recommendation development</a:t>
            </a:r>
          </a:p>
        </p:txBody>
      </p:sp>
      <p:sp>
        <p:nvSpPr>
          <p:cNvPr id="3" name="TextBox 2"/>
          <p:cNvSpPr txBox="1"/>
          <p:nvPr/>
        </p:nvSpPr>
        <p:spPr>
          <a:xfrm>
            <a:off x="5048520" y="5511057"/>
            <a:ext cx="725080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a:ea typeface="ヒラギノ角ゴ Pro W3"/>
              </a:rPr>
              <a:t>Physical Master Planning</a:t>
            </a:r>
          </a:p>
        </p:txBody>
      </p:sp>
      <p:sp>
        <p:nvSpPr>
          <p:cNvPr id="46" name="TextBox 45"/>
          <p:cNvSpPr txBox="1"/>
          <p:nvPr/>
        </p:nvSpPr>
        <p:spPr>
          <a:xfrm>
            <a:off x="2877547" y="1532364"/>
            <a:ext cx="1944710" cy="307777"/>
          </a:xfrm>
          <a:prstGeom prst="rect">
            <a:avLst/>
          </a:prstGeom>
          <a:noFill/>
        </p:spPr>
        <p:txBody>
          <a:bodyPr wrap="square" rtlCol="0">
            <a:spAutoFit/>
          </a:bodyPr>
          <a:lstStyle>
            <a:defPPr>
              <a:defRPr lang="en-US"/>
            </a:defPPr>
            <a:lvl1pPr>
              <a:defRPr sz="1050" i="1"/>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5A8B"/>
                </a:solidFill>
                <a:effectLst/>
                <a:uLnTx/>
                <a:uFillTx/>
                <a:latin typeface="Arial"/>
                <a:ea typeface="ヒラギノ角ゴ Pro W3"/>
              </a:rPr>
              <a:t>Oct - Dec</a:t>
            </a:r>
          </a:p>
        </p:txBody>
      </p:sp>
      <p:sp>
        <p:nvSpPr>
          <p:cNvPr id="47" name="TextBox 46"/>
          <p:cNvSpPr txBox="1"/>
          <p:nvPr/>
        </p:nvSpPr>
        <p:spPr>
          <a:xfrm>
            <a:off x="4783618" y="1532364"/>
            <a:ext cx="1944710" cy="307777"/>
          </a:xfrm>
          <a:prstGeom prst="rect">
            <a:avLst/>
          </a:prstGeom>
          <a:noFill/>
        </p:spPr>
        <p:txBody>
          <a:bodyPr wrap="square" rtlCol="0">
            <a:spAutoFit/>
          </a:bodyPr>
          <a:lstStyle>
            <a:defPPr>
              <a:defRPr lang="en-US"/>
            </a:defPPr>
            <a:lvl1pPr>
              <a:defRPr sz="1050" i="1"/>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5A8B"/>
                </a:solidFill>
                <a:effectLst/>
                <a:uLnTx/>
                <a:uFillTx/>
                <a:latin typeface="Arial"/>
                <a:ea typeface="ヒラギノ角ゴ Pro W3"/>
              </a:rPr>
              <a:t>Jan - Mar</a:t>
            </a:r>
          </a:p>
        </p:txBody>
      </p:sp>
      <p:sp>
        <p:nvSpPr>
          <p:cNvPr id="52" name="Chevron 51"/>
          <p:cNvSpPr/>
          <p:nvPr/>
        </p:nvSpPr>
        <p:spPr bwMode="auto">
          <a:xfrm>
            <a:off x="6755510" y="987194"/>
            <a:ext cx="2176530" cy="544617"/>
          </a:xfrm>
          <a:prstGeom prst="chevron">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54" name="TextBox 53"/>
          <p:cNvSpPr txBox="1"/>
          <p:nvPr/>
        </p:nvSpPr>
        <p:spPr>
          <a:xfrm>
            <a:off x="6754796" y="1532364"/>
            <a:ext cx="1944710" cy="307777"/>
          </a:xfrm>
          <a:prstGeom prst="rect">
            <a:avLst/>
          </a:prstGeom>
          <a:noFill/>
        </p:spPr>
        <p:txBody>
          <a:bodyPr wrap="square" rtlCol="0">
            <a:spAutoFit/>
          </a:bodyPr>
          <a:lstStyle>
            <a:defPPr>
              <a:defRPr lang="en-US"/>
            </a:defPPr>
            <a:lvl1pPr>
              <a:defRPr sz="1050" i="1"/>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5A8B"/>
                </a:solidFill>
                <a:effectLst/>
                <a:uLnTx/>
                <a:uFillTx/>
                <a:latin typeface="Arial"/>
                <a:ea typeface="ヒラギノ角ゴ Pro W3"/>
              </a:rPr>
              <a:t>Apr - May</a:t>
            </a:r>
          </a:p>
        </p:txBody>
      </p:sp>
      <p:sp>
        <p:nvSpPr>
          <p:cNvPr id="56" name="TextBox 55"/>
          <p:cNvSpPr txBox="1"/>
          <p:nvPr/>
        </p:nvSpPr>
        <p:spPr>
          <a:xfrm>
            <a:off x="6972315" y="939385"/>
            <a:ext cx="1815922"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Phase 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Plan development</a:t>
            </a:r>
          </a:p>
        </p:txBody>
      </p:sp>
      <p:sp>
        <p:nvSpPr>
          <p:cNvPr id="59" name="Chevron 58"/>
          <p:cNvSpPr/>
          <p:nvPr/>
        </p:nvSpPr>
        <p:spPr bwMode="auto">
          <a:xfrm>
            <a:off x="8775358" y="987194"/>
            <a:ext cx="2176530" cy="544617"/>
          </a:xfrm>
          <a:prstGeom prst="chevron">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60" name="TextBox 59"/>
          <p:cNvSpPr txBox="1"/>
          <p:nvPr/>
        </p:nvSpPr>
        <p:spPr>
          <a:xfrm>
            <a:off x="8992163" y="939385"/>
            <a:ext cx="1815922"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Phase 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Implementation</a:t>
            </a:r>
          </a:p>
        </p:txBody>
      </p:sp>
      <p:sp>
        <p:nvSpPr>
          <p:cNvPr id="63" name="TextBox 62"/>
          <p:cNvSpPr txBox="1"/>
          <p:nvPr/>
        </p:nvSpPr>
        <p:spPr>
          <a:xfrm>
            <a:off x="8751031" y="1532364"/>
            <a:ext cx="1944710" cy="307777"/>
          </a:xfrm>
          <a:prstGeom prst="rect">
            <a:avLst/>
          </a:prstGeom>
          <a:noFill/>
        </p:spPr>
        <p:txBody>
          <a:bodyPr wrap="square" rtlCol="0">
            <a:spAutoFit/>
          </a:bodyPr>
          <a:lstStyle>
            <a:defPPr>
              <a:defRPr lang="en-US"/>
            </a:defPPr>
            <a:lvl1pPr>
              <a:defRPr sz="1050" i="1"/>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5A8B"/>
                </a:solidFill>
                <a:effectLst/>
                <a:uLnTx/>
                <a:uFillTx/>
                <a:latin typeface="Arial"/>
                <a:ea typeface="ヒラギノ角ゴ Pro W3"/>
              </a:rPr>
              <a:t>Sep - </a:t>
            </a:r>
          </a:p>
        </p:txBody>
      </p:sp>
      <p:sp>
        <p:nvSpPr>
          <p:cNvPr id="11" name="TextBox 10"/>
          <p:cNvSpPr txBox="1"/>
          <p:nvPr/>
        </p:nvSpPr>
        <p:spPr>
          <a:xfrm>
            <a:off x="2585539" y="2378041"/>
            <a:ext cx="128329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5A8B"/>
                </a:solidFill>
                <a:effectLst/>
                <a:uLnTx/>
                <a:uFillTx/>
                <a:latin typeface="Arial"/>
                <a:ea typeface="ヒラギノ角ゴ Pro W3"/>
              </a:rPr>
              <a:t>Launch</a:t>
            </a:r>
          </a:p>
        </p:txBody>
      </p:sp>
      <p:sp>
        <p:nvSpPr>
          <p:cNvPr id="39" name="Chevron 38"/>
          <p:cNvSpPr/>
          <p:nvPr/>
        </p:nvSpPr>
        <p:spPr bwMode="auto">
          <a:xfrm>
            <a:off x="857333" y="987194"/>
            <a:ext cx="2176530" cy="544617"/>
          </a:xfrm>
          <a:prstGeom prst="chevron">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rPr>
              <a:t>Launch</a:t>
            </a:r>
          </a:p>
        </p:txBody>
      </p:sp>
      <p:sp>
        <p:nvSpPr>
          <p:cNvPr id="40" name="TextBox 39"/>
          <p:cNvSpPr txBox="1"/>
          <p:nvPr/>
        </p:nvSpPr>
        <p:spPr>
          <a:xfrm>
            <a:off x="1141032" y="952264"/>
            <a:ext cx="1815922"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Phase 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a:ea typeface="ヒラギノ角ゴ Pro W3"/>
              </a:rPr>
              <a:t>Pre-Planning / Launch</a:t>
            </a:r>
          </a:p>
        </p:txBody>
      </p:sp>
      <p:sp>
        <p:nvSpPr>
          <p:cNvPr id="41" name="TextBox 40"/>
          <p:cNvSpPr txBox="1"/>
          <p:nvPr/>
        </p:nvSpPr>
        <p:spPr>
          <a:xfrm>
            <a:off x="802626" y="1532364"/>
            <a:ext cx="1944710" cy="307777"/>
          </a:xfrm>
          <a:prstGeom prst="rect">
            <a:avLst/>
          </a:prstGeom>
          <a:noFill/>
        </p:spPr>
        <p:txBody>
          <a:bodyPr wrap="square" rtlCol="0">
            <a:spAutoFit/>
          </a:bodyPr>
          <a:lstStyle>
            <a:defPPr>
              <a:defRPr lang="en-US"/>
            </a:defPPr>
            <a:lvl1pPr>
              <a:defRPr sz="1050" i="1"/>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5A8B"/>
                </a:solidFill>
                <a:effectLst/>
                <a:uLnTx/>
                <a:uFillTx/>
                <a:latin typeface="Arial"/>
                <a:ea typeface="ヒラギノ角ゴ Pro W3"/>
              </a:rPr>
              <a:t>Summer-Sep</a:t>
            </a:r>
          </a:p>
        </p:txBody>
      </p:sp>
      <p:sp>
        <p:nvSpPr>
          <p:cNvPr id="5" name="Rectangle 4"/>
          <p:cNvSpPr/>
          <p:nvPr/>
        </p:nvSpPr>
        <p:spPr bwMode="auto">
          <a:xfrm>
            <a:off x="792560" y="1836094"/>
            <a:ext cx="1655723" cy="72688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50" name="TextBox 49"/>
          <p:cNvSpPr txBox="1"/>
          <p:nvPr/>
        </p:nvSpPr>
        <p:spPr>
          <a:xfrm>
            <a:off x="821422" y="1897418"/>
            <a:ext cx="1836828" cy="646331"/>
          </a:xfrm>
          <a:prstGeom prst="rect">
            <a:avLst/>
          </a:prstGeom>
          <a:noFill/>
        </p:spPr>
        <p:txBody>
          <a:bodyPr wrap="square" rtlCol="0">
            <a:spAutoFit/>
          </a:bodyPr>
          <a:lstStyle/>
          <a:p>
            <a:pPr marL="91440" marR="0" lvl="0" indent="-914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Process design</a:t>
            </a:r>
          </a:p>
          <a:p>
            <a:pPr marL="91440" marR="0" lvl="0" indent="-914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Nominations</a:t>
            </a:r>
          </a:p>
          <a:p>
            <a:pPr marL="91440" marR="0" lvl="0" indent="-914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Charge committees</a:t>
            </a:r>
          </a:p>
        </p:txBody>
      </p:sp>
      <p:grpSp>
        <p:nvGrpSpPr>
          <p:cNvPr id="16" name="Group 15"/>
          <p:cNvGrpSpPr/>
          <p:nvPr/>
        </p:nvGrpSpPr>
        <p:grpSpPr>
          <a:xfrm>
            <a:off x="2319139" y="2735281"/>
            <a:ext cx="4310025" cy="921590"/>
            <a:chOff x="1868757" y="2954993"/>
            <a:chExt cx="4310025" cy="921590"/>
          </a:xfrm>
        </p:grpSpPr>
        <p:sp>
          <p:nvSpPr>
            <p:cNvPr id="55" name="Rectangle 54"/>
            <p:cNvSpPr/>
            <p:nvPr/>
          </p:nvSpPr>
          <p:spPr bwMode="auto">
            <a:xfrm>
              <a:off x="4201968" y="2954993"/>
              <a:ext cx="1976814" cy="522037"/>
            </a:xfrm>
            <a:prstGeom prst="rect">
              <a:avLst/>
            </a:prstGeom>
            <a:solidFill>
              <a:schemeClr val="bg1">
                <a:lumMod val="8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37" name="Flowchart: Extract 36"/>
            <p:cNvSpPr/>
            <p:nvPr/>
          </p:nvSpPr>
          <p:spPr bwMode="auto">
            <a:xfrm>
              <a:off x="4036079" y="3468795"/>
              <a:ext cx="386367" cy="295315"/>
            </a:xfrm>
            <a:prstGeom prst="flowChartExtra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38" name="TextBox 37"/>
            <p:cNvSpPr txBox="1"/>
            <p:nvPr/>
          </p:nvSpPr>
          <p:spPr>
            <a:xfrm>
              <a:off x="4389524" y="3445696"/>
              <a:ext cx="1542530"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5A8B"/>
                  </a:solidFill>
                  <a:effectLst/>
                  <a:uLnTx/>
                  <a:uFillTx/>
                  <a:latin typeface="Arial"/>
                  <a:ea typeface="ヒラギノ角ゴ Pro W3"/>
                </a:rPr>
                <a:t>Initial recommendations</a:t>
              </a:r>
            </a:p>
          </p:txBody>
        </p:sp>
        <p:sp>
          <p:nvSpPr>
            <p:cNvPr id="51" name="Rectangle 50"/>
            <p:cNvSpPr/>
            <p:nvPr/>
          </p:nvSpPr>
          <p:spPr bwMode="auto">
            <a:xfrm>
              <a:off x="1887269" y="2954993"/>
              <a:ext cx="2322594" cy="522037"/>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53" name="TextBox 52"/>
            <p:cNvSpPr txBox="1"/>
            <p:nvPr/>
          </p:nvSpPr>
          <p:spPr>
            <a:xfrm>
              <a:off x="1868757" y="2982289"/>
              <a:ext cx="2700266" cy="461665"/>
            </a:xfrm>
            <a:prstGeom prst="rect">
              <a:avLst/>
            </a:prstGeom>
            <a:noFill/>
          </p:spPr>
          <p:txBody>
            <a:bodyPr wrap="square" rtlCol="0">
              <a:spAutoFit/>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Mission &amp; Vision Committee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solidFill>
                    <a:srgbClr val="005A8B"/>
                  </a:solidFill>
                  <a:latin typeface="Arial"/>
                  <a:ea typeface="ヒラギノ角ゴ Pro W3"/>
                </a:rPr>
                <a:t>Academic Master Planning</a:t>
              </a:r>
              <a:endParaRPr kumimoji="0" lang="en-US" sz="1200" b="0" i="0" u="none" strike="noStrike" kern="1200" cap="none" spc="0" normalizeH="0" baseline="0" noProof="0" dirty="0">
                <a:ln>
                  <a:noFill/>
                </a:ln>
                <a:solidFill>
                  <a:srgbClr val="005A8B"/>
                </a:solidFill>
                <a:effectLst/>
                <a:uLnTx/>
                <a:uFillTx/>
                <a:latin typeface="Arial"/>
                <a:ea typeface="ヒラギノ角ゴ Pro W3"/>
              </a:endParaRPr>
            </a:p>
          </p:txBody>
        </p:sp>
      </p:grpSp>
      <p:grpSp>
        <p:nvGrpSpPr>
          <p:cNvPr id="17" name="Group 16"/>
          <p:cNvGrpSpPr/>
          <p:nvPr/>
        </p:nvGrpSpPr>
        <p:grpSpPr>
          <a:xfrm>
            <a:off x="2326725" y="3633888"/>
            <a:ext cx="6461512" cy="1349777"/>
            <a:chOff x="2326725" y="3921840"/>
            <a:chExt cx="6461512" cy="1349777"/>
          </a:xfrm>
        </p:grpSpPr>
        <p:sp>
          <p:nvSpPr>
            <p:cNvPr id="61" name="Rectangle 60"/>
            <p:cNvSpPr/>
            <p:nvPr/>
          </p:nvSpPr>
          <p:spPr bwMode="auto">
            <a:xfrm>
              <a:off x="3460299" y="3921840"/>
              <a:ext cx="3151000" cy="99492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30" name="Flowchart: Extract 29"/>
            <p:cNvSpPr/>
            <p:nvPr/>
          </p:nvSpPr>
          <p:spPr bwMode="auto">
            <a:xfrm>
              <a:off x="6404934" y="4850972"/>
              <a:ext cx="386367" cy="295315"/>
            </a:xfrm>
            <a:prstGeom prst="flowChartExtra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31" name="TextBox 30"/>
            <p:cNvSpPr txBox="1"/>
            <p:nvPr/>
          </p:nvSpPr>
          <p:spPr>
            <a:xfrm>
              <a:off x="6718623" y="4840730"/>
              <a:ext cx="2069614"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5A8B"/>
                  </a:solidFill>
                  <a:effectLst/>
                  <a:uLnTx/>
                  <a:uFillTx/>
                  <a:latin typeface="Arial"/>
                  <a:ea typeface="ヒラギノ角ゴ Pro W3"/>
                </a:rPr>
                <a:t>All committee recommendations</a:t>
              </a:r>
            </a:p>
          </p:txBody>
        </p:sp>
        <p:sp>
          <p:nvSpPr>
            <p:cNvPr id="57" name="Rectangle 56"/>
            <p:cNvSpPr/>
            <p:nvPr/>
          </p:nvSpPr>
          <p:spPr bwMode="auto">
            <a:xfrm>
              <a:off x="2326725" y="3921840"/>
              <a:ext cx="1133574" cy="994925"/>
            </a:xfrm>
            <a:prstGeom prst="rect">
              <a:avLst/>
            </a:prstGeom>
            <a:solidFill>
              <a:schemeClr val="bg1">
                <a:lumMod val="8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58" name="TextBox 57"/>
            <p:cNvSpPr txBox="1"/>
            <p:nvPr/>
          </p:nvSpPr>
          <p:spPr>
            <a:xfrm>
              <a:off x="3480762" y="3921840"/>
              <a:ext cx="3217398"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3. Enrollment Planning Committee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4. Student Success Committee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5. Student Life Committee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6. Services and Responsiveness Committee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7. Community Engagement Committee</a:t>
              </a:r>
              <a:endParaRPr kumimoji="0" lang="en-US" sz="2000" b="0" i="0" u="none" strike="noStrike" kern="1200" cap="none" spc="0" normalizeH="0" baseline="0" noProof="0" dirty="0">
                <a:ln>
                  <a:noFill/>
                </a:ln>
                <a:solidFill>
                  <a:srgbClr val="005A8B"/>
                </a:solidFill>
                <a:effectLst/>
                <a:uLnTx/>
                <a:uFillTx/>
                <a:latin typeface="Arial"/>
                <a:ea typeface="ヒラギノ角ゴ Pro W3"/>
              </a:endParaRPr>
            </a:p>
          </p:txBody>
        </p:sp>
      </p:grpSp>
      <p:grpSp>
        <p:nvGrpSpPr>
          <p:cNvPr id="18" name="Group 17"/>
          <p:cNvGrpSpPr/>
          <p:nvPr/>
        </p:nvGrpSpPr>
        <p:grpSpPr>
          <a:xfrm>
            <a:off x="6679873" y="4926839"/>
            <a:ext cx="4346268" cy="663622"/>
            <a:chOff x="6679873" y="5417010"/>
            <a:chExt cx="4346268" cy="663622"/>
          </a:xfrm>
        </p:grpSpPr>
        <p:sp>
          <p:nvSpPr>
            <p:cNvPr id="35" name="Flowchart: Extract 34"/>
            <p:cNvSpPr/>
            <p:nvPr/>
          </p:nvSpPr>
          <p:spPr bwMode="auto">
            <a:xfrm>
              <a:off x="8681475" y="5785317"/>
              <a:ext cx="386367" cy="295315"/>
            </a:xfrm>
            <a:prstGeom prst="flowChartExtra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36" name="TextBox 35"/>
            <p:cNvSpPr txBox="1"/>
            <p:nvPr/>
          </p:nvSpPr>
          <p:spPr>
            <a:xfrm>
              <a:off x="8956527" y="5775075"/>
              <a:ext cx="2069614"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5A8B"/>
                  </a:solidFill>
                  <a:effectLst/>
                  <a:uLnTx/>
                  <a:uFillTx/>
                  <a:latin typeface="Arial"/>
                  <a:ea typeface="ヒラギノ角ゴ Pro W3"/>
                </a:rPr>
                <a:t>Plan finalized</a:t>
              </a:r>
              <a:endParaRPr kumimoji="0" lang="en-US" sz="1200" b="1" i="0" u="none" strike="noStrike" kern="1200" cap="none" spc="0" normalizeH="0" baseline="0" noProof="0" dirty="0">
                <a:ln>
                  <a:noFill/>
                </a:ln>
                <a:solidFill>
                  <a:srgbClr val="005A8B"/>
                </a:solidFill>
                <a:effectLst/>
                <a:uLnTx/>
                <a:uFillTx/>
                <a:latin typeface="Arial"/>
                <a:ea typeface="ヒラギノ角ゴ Pro W3"/>
              </a:endParaRPr>
            </a:p>
          </p:txBody>
        </p:sp>
        <p:sp>
          <p:nvSpPr>
            <p:cNvPr id="62" name="Rectangle 61"/>
            <p:cNvSpPr/>
            <p:nvPr/>
          </p:nvSpPr>
          <p:spPr bwMode="auto">
            <a:xfrm>
              <a:off x="6679873" y="5417010"/>
              <a:ext cx="2125096" cy="49474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64" name="TextBox 63"/>
            <p:cNvSpPr txBox="1"/>
            <p:nvPr/>
          </p:nvSpPr>
          <p:spPr>
            <a:xfrm>
              <a:off x="6679873" y="5431076"/>
              <a:ext cx="2265046" cy="461665"/>
            </a:xfrm>
            <a:prstGeom prst="rect">
              <a:avLst/>
            </a:prstGeom>
            <a:noFill/>
          </p:spPr>
          <p:txBody>
            <a:bodyPr wrap="square" rtlCol="0">
              <a:spAutoFit/>
            </a:bodyPr>
            <a:lstStyle/>
            <a:p>
              <a:pPr marL="91440" marR="0" lvl="0" indent="-914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Synthesize, prune, prioritize</a:t>
              </a:r>
            </a:p>
            <a:p>
              <a:pPr marL="91440" marR="0" lvl="0" indent="-914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5A8B"/>
                  </a:solidFill>
                  <a:effectLst/>
                  <a:uLnTx/>
                  <a:uFillTx/>
                  <a:latin typeface="Arial"/>
                  <a:ea typeface="ヒラギノ角ゴ Pro W3"/>
                </a:rPr>
                <a:t>Share draft plan and refine</a:t>
              </a:r>
            </a:p>
          </p:txBody>
        </p:sp>
      </p:grpSp>
      <p:grpSp>
        <p:nvGrpSpPr>
          <p:cNvPr id="15" name="Group 14"/>
          <p:cNvGrpSpPr/>
          <p:nvPr/>
        </p:nvGrpSpPr>
        <p:grpSpPr>
          <a:xfrm>
            <a:off x="899074" y="5492224"/>
            <a:ext cx="7678256" cy="594499"/>
            <a:chOff x="899074" y="5760450"/>
            <a:chExt cx="7678256" cy="601995"/>
          </a:xfrm>
          <a:solidFill>
            <a:srgbClr val="00B0F0"/>
          </a:solidFill>
        </p:grpSpPr>
        <p:sp>
          <p:nvSpPr>
            <p:cNvPr id="13" name="Rectangle 12"/>
            <p:cNvSpPr/>
            <p:nvPr/>
          </p:nvSpPr>
          <p:spPr bwMode="auto">
            <a:xfrm>
              <a:off x="899074" y="5760450"/>
              <a:ext cx="7678256" cy="601995"/>
            </a:xfrm>
            <a:prstGeom prst="rect">
              <a:avLst/>
            </a:prstGeom>
            <a:gr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12" name="Isosceles Triangle 11"/>
            <p:cNvSpPr/>
            <p:nvPr/>
          </p:nvSpPr>
          <p:spPr bwMode="auto">
            <a:xfrm>
              <a:off x="1275008" y="6066302"/>
              <a:ext cx="331977" cy="219801"/>
            </a:xfrm>
            <a:prstGeom prst="triangle">
              <a:avLst/>
            </a:prstGeom>
            <a:solidFill>
              <a:schemeClr val="tx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70" name="Isosceles Triangle 69"/>
            <p:cNvSpPr/>
            <p:nvPr/>
          </p:nvSpPr>
          <p:spPr bwMode="auto">
            <a:xfrm>
              <a:off x="2604922" y="6066302"/>
              <a:ext cx="331977" cy="219801"/>
            </a:xfrm>
            <a:prstGeom prst="triangle">
              <a:avLst/>
            </a:prstGeom>
            <a:solidFill>
              <a:schemeClr val="tx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72" name="Isosceles Triangle 71"/>
            <p:cNvSpPr/>
            <p:nvPr/>
          </p:nvSpPr>
          <p:spPr bwMode="auto">
            <a:xfrm>
              <a:off x="3867787" y="6066302"/>
              <a:ext cx="331977" cy="219801"/>
            </a:xfrm>
            <a:prstGeom prst="triangle">
              <a:avLst/>
            </a:prstGeom>
            <a:solidFill>
              <a:schemeClr val="tx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73" name="Isosceles Triangle 72"/>
            <p:cNvSpPr/>
            <p:nvPr/>
          </p:nvSpPr>
          <p:spPr bwMode="auto">
            <a:xfrm>
              <a:off x="6698160" y="6066302"/>
              <a:ext cx="331977" cy="219801"/>
            </a:xfrm>
            <a:prstGeom prst="triangle">
              <a:avLst/>
            </a:prstGeom>
            <a:solidFill>
              <a:schemeClr val="tx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74" name="Isosceles Triangle 73"/>
            <p:cNvSpPr/>
            <p:nvPr/>
          </p:nvSpPr>
          <p:spPr bwMode="auto">
            <a:xfrm>
              <a:off x="7677309" y="6066302"/>
              <a:ext cx="331977" cy="219801"/>
            </a:xfrm>
            <a:prstGeom prst="triangle">
              <a:avLst/>
            </a:prstGeom>
            <a:solidFill>
              <a:schemeClr val="tx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14" name="TextBox 13"/>
            <p:cNvSpPr txBox="1"/>
            <p:nvPr/>
          </p:nvSpPr>
          <p:spPr>
            <a:xfrm>
              <a:off x="1834355" y="5760451"/>
              <a:ext cx="6168981" cy="280492"/>
            </a:xfrm>
            <a:prstGeom prst="rect">
              <a:avLst/>
            </a:prstGeom>
            <a:grp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srgbClr val="005A8B"/>
                  </a:solidFill>
                  <a:effectLst/>
                  <a:uLnTx/>
                  <a:uFillTx/>
                  <a:latin typeface="Arial"/>
                  <a:ea typeface="ヒラギノ角ゴ Pro W3"/>
                </a:rPr>
                <a:t>Frequent opportunities for stakeholder input and feedback</a:t>
              </a:r>
            </a:p>
          </p:txBody>
        </p:sp>
      </p:grpSp>
      <p:sp>
        <p:nvSpPr>
          <p:cNvPr id="65" name="Pentagon 64"/>
          <p:cNvSpPr/>
          <p:nvPr/>
        </p:nvSpPr>
        <p:spPr bwMode="auto">
          <a:xfrm>
            <a:off x="3167073" y="6301352"/>
            <a:ext cx="7336899" cy="429816"/>
          </a:xfrm>
          <a:prstGeom prst="homePlate">
            <a:avLst/>
          </a:prstGeom>
          <a:solidFill>
            <a:srgbClr val="D47600">
              <a:alpha val="52157"/>
            </a:srgbClr>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66" name="TextBox 65"/>
          <p:cNvSpPr txBox="1"/>
          <p:nvPr/>
        </p:nvSpPr>
        <p:spPr>
          <a:xfrm>
            <a:off x="5306100" y="6388861"/>
            <a:ext cx="725080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a:ea typeface="ヒラギノ角ゴ Pro W3"/>
              </a:rPr>
              <a:t>Campus Master Planning</a:t>
            </a:r>
          </a:p>
        </p:txBody>
      </p:sp>
      <p:sp>
        <p:nvSpPr>
          <p:cNvPr id="67" name="Pentagon 66"/>
          <p:cNvSpPr/>
          <p:nvPr/>
        </p:nvSpPr>
        <p:spPr bwMode="auto">
          <a:xfrm>
            <a:off x="751116" y="6301352"/>
            <a:ext cx="2437662" cy="429816"/>
          </a:xfrm>
          <a:prstGeom prst="homePlate">
            <a:avLst/>
          </a:prstGeom>
          <a:solidFill>
            <a:srgbClr val="D47600">
              <a:alpha val="52157"/>
            </a:srgbClr>
          </a:solidFill>
          <a:ln w="9525" cap="flat" cmpd="sng" algn="ctr">
            <a:solidFill>
              <a:schemeClr val="bg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68" name="TextBox 67"/>
          <p:cNvSpPr txBox="1"/>
          <p:nvPr/>
        </p:nvSpPr>
        <p:spPr>
          <a:xfrm>
            <a:off x="1424367" y="6368709"/>
            <a:ext cx="181592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a:ea typeface="ヒラギノ角ゴ Pro W3"/>
              </a:rPr>
              <a:t>Pre-planning</a:t>
            </a:r>
          </a:p>
        </p:txBody>
      </p:sp>
      <p:sp>
        <p:nvSpPr>
          <p:cNvPr id="10" name="Flowchart: Extract 9"/>
          <p:cNvSpPr/>
          <p:nvPr/>
        </p:nvSpPr>
        <p:spPr bwMode="auto">
          <a:xfrm>
            <a:off x="2283960" y="2388283"/>
            <a:ext cx="386367" cy="295315"/>
          </a:xfrm>
          <a:prstGeom prst="flowChartExtra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69" name="Title 1">
            <a:extLst>
              <a:ext uri="{FF2B5EF4-FFF2-40B4-BE49-F238E27FC236}">
                <a16:creationId xmlns:a16="http://schemas.microsoft.com/office/drawing/2014/main" id="{90FBFE67-CFB4-4EE9-B64B-57316420E839}"/>
              </a:ext>
            </a:extLst>
          </p:cNvPr>
          <p:cNvSpPr txBox="1">
            <a:spLocks/>
          </p:cNvSpPr>
          <p:nvPr/>
        </p:nvSpPr>
        <p:spPr>
          <a:xfrm>
            <a:off x="852406" y="114009"/>
            <a:ext cx="9806495" cy="99060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3600" b="1" dirty="0">
                <a:solidFill>
                  <a:srgbClr val="1E5D93"/>
                </a:solidFill>
                <a:latin typeface="Arial Black" panose="020B0604020202020204" pitchFamily="34" charset="0"/>
              </a:rPr>
              <a:t>Strategic Planning Timeline </a:t>
            </a:r>
          </a:p>
        </p:txBody>
      </p:sp>
      <p:pic>
        <p:nvPicPr>
          <p:cNvPr id="75" name="Picture 74">
            <a:extLst>
              <a:ext uri="{FF2B5EF4-FFF2-40B4-BE49-F238E27FC236}">
                <a16:creationId xmlns:a16="http://schemas.microsoft.com/office/drawing/2014/main" id="{0C5912A0-B741-47A4-8F80-7782FCD0431D}"/>
              </a:ext>
            </a:extLst>
          </p:cNvPr>
          <p:cNvPicPr>
            <a:picLocks noChangeAspect="1"/>
          </p:cNvPicPr>
          <p:nvPr/>
        </p:nvPicPr>
        <p:blipFill>
          <a:blip r:embed="rId3"/>
          <a:stretch>
            <a:fillRect/>
          </a:stretch>
        </p:blipFill>
        <p:spPr>
          <a:xfrm>
            <a:off x="11244497" y="5710472"/>
            <a:ext cx="646644" cy="860317"/>
          </a:xfrm>
          <a:prstGeom prst="rect">
            <a:avLst/>
          </a:prstGeom>
        </p:spPr>
      </p:pic>
      <p:sp>
        <p:nvSpPr>
          <p:cNvPr id="77" name="Slide Number Placeholder 1">
            <a:extLst>
              <a:ext uri="{FF2B5EF4-FFF2-40B4-BE49-F238E27FC236}">
                <a16:creationId xmlns:a16="http://schemas.microsoft.com/office/drawing/2014/main" id="{4D950945-4F7C-4ADE-BCA3-74E85A982C59}"/>
              </a:ext>
            </a:extLst>
          </p:cNvPr>
          <p:cNvSpPr txBox="1">
            <a:spLocks/>
          </p:cNvSpPr>
          <p:nvPr/>
        </p:nvSpPr>
        <p:spPr>
          <a:xfrm>
            <a:off x="9006389" y="6547421"/>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13</a:t>
            </a:fld>
            <a:endParaRPr lang="en-US" sz="1200" dirty="0">
              <a:solidFill>
                <a:schemeClr val="bg1">
                  <a:lumMod val="50000"/>
                </a:schemeClr>
              </a:solidFill>
            </a:endParaRPr>
          </a:p>
        </p:txBody>
      </p:sp>
    </p:spTree>
    <p:extLst>
      <p:ext uri="{BB962C8B-B14F-4D97-AF65-F5344CB8AC3E}">
        <p14:creationId xmlns:p14="http://schemas.microsoft.com/office/powerpoint/2010/main" val="3040620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B2FD09B-24F1-4233-8F08-670162515774}"/>
              </a:ext>
            </a:extLst>
          </p:cNvPr>
          <p:cNvPicPr>
            <a:picLocks noChangeAspect="1"/>
          </p:cNvPicPr>
          <p:nvPr/>
        </p:nvPicPr>
        <p:blipFill>
          <a:blip r:embed="rId2">
            <a:alphaModFix amt="12000"/>
          </a:blip>
          <a:stretch>
            <a:fillRect/>
          </a:stretch>
        </p:blipFill>
        <p:spPr>
          <a:xfrm>
            <a:off x="0" y="0"/>
            <a:ext cx="12192000" cy="6858000"/>
          </a:xfrm>
          <a:prstGeom prst="rect">
            <a:avLst/>
          </a:prstGeom>
        </p:spPr>
      </p:pic>
      <p:sp>
        <p:nvSpPr>
          <p:cNvPr id="7170" name="Title 1">
            <a:extLst>
              <a:ext uri="{FF2B5EF4-FFF2-40B4-BE49-F238E27FC236}">
                <a16:creationId xmlns:a16="http://schemas.microsoft.com/office/drawing/2014/main" id="{FF148790-0634-4A7C-8F96-50D46C1BE4F1}"/>
              </a:ext>
            </a:extLst>
          </p:cNvPr>
          <p:cNvSpPr>
            <a:spLocks noGrp="1" noChangeArrowheads="1"/>
          </p:cNvSpPr>
          <p:nvPr>
            <p:ph type="title"/>
          </p:nvPr>
        </p:nvSpPr>
        <p:spPr>
          <a:xfrm>
            <a:off x="812799" y="457200"/>
            <a:ext cx="10520727" cy="990600"/>
          </a:xfrm>
        </p:spPr>
        <p:txBody>
          <a:bodyPr/>
          <a:lstStyle/>
          <a:p>
            <a:r>
              <a:rPr lang="en-US" altLang="en-US" dirty="0">
                <a:latin typeface="Arial Black" panose="020B0A04020102020204" pitchFamily="34" charset="0"/>
              </a:rPr>
              <a:t>Grand Scholarly Challenges – Preliminary Themes</a:t>
            </a:r>
          </a:p>
        </p:txBody>
      </p:sp>
      <p:graphicFrame>
        <p:nvGraphicFramePr>
          <p:cNvPr id="4" name="Content Placeholder 3">
            <a:extLst>
              <a:ext uri="{FF2B5EF4-FFF2-40B4-BE49-F238E27FC236}">
                <a16:creationId xmlns:a16="http://schemas.microsoft.com/office/drawing/2014/main" id="{FCB0672F-82CF-4E30-85CE-5F6FEF60B3A2}"/>
              </a:ext>
            </a:extLst>
          </p:cNvPr>
          <p:cNvGraphicFramePr>
            <a:graphicFrameLocks noGrp="1"/>
          </p:cNvGraphicFramePr>
          <p:nvPr>
            <p:ph idx="1"/>
            <p:extLst>
              <p:ext uri="{D42A27DB-BD31-4B8C-83A1-F6EECF244321}">
                <p14:modId xmlns:p14="http://schemas.microsoft.com/office/powerpoint/2010/main" val="4204109988"/>
              </p:ext>
            </p:extLst>
          </p:nvPr>
        </p:nvGraphicFramePr>
        <p:xfrm>
          <a:off x="858474" y="1279415"/>
          <a:ext cx="9866976" cy="4224001"/>
        </p:xfrm>
        <a:graphic>
          <a:graphicData uri="http://schemas.openxmlformats.org/drawingml/2006/table">
            <a:tbl>
              <a:tblPr firstRow="1" firstCol="1" bandRow="1">
                <a:tableStyleId>{073A0DAA-6AF3-43AB-8588-CEC1D06C72B9}</a:tableStyleId>
              </a:tblPr>
              <a:tblGrid>
                <a:gridCol w="2274153">
                  <a:extLst>
                    <a:ext uri="{9D8B030D-6E8A-4147-A177-3AD203B41FA5}">
                      <a16:colId xmlns:a16="http://schemas.microsoft.com/office/drawing/2014/main" val="20000"/>
                    </a:ext>
                  </a:extLst>
                </a:gridCol>
                <a:gridCol w="7592823">
                  <a:extLst>
                    <a:ext uri="{9D8B030D-6E8A-4147-A177-3AD203B41FA5}">
                      <a16:colId xmlns:a16="http://schemas.microsoft.com/office/drawing/2014/main" val="20001"/>
                    </a:ext>
                  </a:extLst>
                </a:gridCol>
              </a:tblGrid>
              <a:tr h="330667">
                <a:tc>
                  <a:txBody>
                    <a:bodyPr/>
                    <a:lstStyle/>
                    <a:p>
                      <a:pPr marL="0" marR="0">
                        <a:spcBef>
                          <a:spcPts val="0"/>
                        </a:spcBef>
                        <a:spcAft>
                          <a:spcPts val="0"/>
                        </a:spcAft>
                      </a:pPr>
                      <a:r>
                        <a:rPr lang="en-US" sz="1800" dirty="0">
                          <a:effectLst/>
                        </a:rPr>
                        <a:t>Major themes</a:t>
                      </a:r>
                      <a:endParaRPr lang="en-US" sz="1600" dirty="0">
                        <a:effectLst/>
                        <a:latin typeface="Calibri" panose="020F0502020204030204" pitchFamily="34" charset="0"/>
                        <a:ea typeface="Calibri" panose="020F0502020204030204" pitchFamily="34" charset="0"/>
                        <a:cs typeface="Times New Roman (Body CS)"/>
                      </a:endParaRPr>
                    </a:p>
                  </a:txBody>
                  <a:tcPr marL="59348" marR="59348" marT="0" marB="0"/>
                </a:tc>
                <a:tc>
                  <a:txBody>
                    <a:bodyPr/>
                    <a:lstStyle/>
                    <a:p>
                      <a:pPr marL="0" marR="0">
                        <a:spcBef>
                          <a:spcPts val="400"/>
                        </a:spcBef>
                        <a:spcAft>
                          <a:spcPts val="600"/>
                        </a:spcAft>
                      </a:pPr>
                      <a:endParaRPr lang="en-US" sz="1600" dirty="0">
                        <a:effectLst/>
                        <a:latin typeface="Calibri" panose="020F0502020204030204" pitchFamily="34" charset="0"/>
                        <a:ea typeface="Calibri" panose="020F0502020204030204" pitchFamily="34" charset="0"/>
                        <a:cs typeface="Times New Roman (Body CS)"/>
                      </a:endParaRPr>
                    </a:p>
                  </a:txBody>
                  <a:tcPr marL="59348" marR="59348" marT="0" marB="0"/>
                </a:tc>
                <a:extLst>
                  <a:ext uri="{0D108BD9-81ED-4DB2-BD59-A6C34878D82A}">
                    <a16:rowId xmlns:a16="http://schemas.microsoft.com/office/drawing/2014/main" val="10000"/>
                  </a:ext>
                </a:extLst>
              </a:tr>
              <a:tr h="932018">
                <a:tc>
                  <a:txBody>
                    <a:bodyPr/>
                    <a:lstStyle/>
                    <a:p>
                      <a:pPr marL="0" marR="0">
                        <a:spcBef>
                          <a:spcPts val="0"/>
                        </a:spcBef>
                        <a:spcAft>
                          <a:spcPts val="0"/>
                        </a:spcAft>
                      </a:pPr>
                      <a:r>
                        <a:rPr lang="en-US" sz="1800" dirty="0">
                          <a:effectLst/>
                          <a:latin typeface="+mn-lt"/>
                        </a:rPr>
                        <a:t>Equitable Climate Adaptation</a:t>
                      </a:r>
                      <a:endParaRPr lang="en-US" sz="1800" dirty="0">
                        <a:effectLst/>
                        <a:latin typeface="+mn-lt"/>
                        <a:ea typeface="Calibri" panose="020F0502020204030204" pitchFamily="34" charset="0"/>
                        <a:cs typeface="Times New Roman (Body CS)"/>
                      </a:endParaRPr>
                    </a:p>
                  </a:txBody>
                  <a:tcPr marL="59348" marR="59348" marT="0" marB="0" anchor="ctr"/>
                </a:tc>
                <a:tc>
                  <a:txBody>
                    <a:bodyPr/>
                    <a:lstStyle/>
                    <a:p>
                      <a:pPr marL="342900" marR="0" lvl="0"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kern="1200" dirty="0">
                          <a:solidFill>
                            <a:schemeClr val="dk1"/>
                          </a:solidFill>
                          <a:effectLst/>
                          <a:latin typeface="+mn-lt"/>
                          <a:ea typeface="+mn-ea"/>
                          <a:cs typeface="+mn-cs"/>
                        </a:rPr>
                        <a:t>climate change / equity / justice / resilience / Boston / social determinants / disparities / racism / urban ocean waterfront / ecology</a:t>
                      </a:r>
                    </a:p>
                    <a:p>
                      <a:pPr marL="342900" marR="0" lvl="0" indent="-342900">
                        <a:spcBef>
                          <a:spcPts val="0"/>
                        </a:spcBef>
                        <a:spcAft>
                          <a:spcPts val="0"/>
                        </a:spcAft>
                        <a:buFont typeface="Courier New" panose="02070309020205020404" pitchFamily="49" charset="0"/>
                        <a:buChar char="o"/>
                      </a:pPr>
                      <a:endParaRPr lang="en-US" sz="1800" dirty="0">
                        <a:effectLst/>
                        <a:latin typeface="+mn-lt"/>
                        <a:ea typeface="Calibri" panose="020F0502020204030204" pitchFamily="34" charset="0"/>
                        <a:cs typeface="Times New Roman (Body CS)"/>
                      </a:endParaRPr>
                    </a:p>
                  </a:txBody>
                  <a:tcPr marL="59348" marR="59348" marT="0" marB="0" anchor="ctr"/>
                </a:tc>
                <a:extLst>
                  <a:ext uri="{0D108BD9-81ED-4DB2-BD59-A6C34878D82A}">
                    <a16:rowId xmlns:a16="http://schemas.microsoft.com/office/drawing/2014/main" val="10001"/>
                  </a:ext>
                </a:extLst>
              </a:tr>
              <a:tr h="932018">
                <a:tc>
                  <a:txBody>
                    <a:bodyPr/>
                    <a:lstStyle/>
                    <a:p>
                      <a:pPr marL="0" marR="0">
                        <a:spcBef>
                          <a:spcPts val="0"/>
                        </a:spcBef>
                        <a:spcAft>
                          <a:spcPts val="0"/>
                        </a:spcAft>
                      </a:pPr>
                      <a:r>
                        <a:rPr lang="en-US" sz="1800" dirty="0">
                          <a:effectLst/>
                          <a:latin typeface="+mn-lt"/>
                        </a:rPr>
                        <a:t>Health Disparities</a:t>
                      </a:r>
                      <a:endParaRPr lang="en-US" sz="1800" dirty="0">
                        <a:effectLst/>
                        <a:latin typeface="+mn-lt"/>
                        <a:ea typeface="Calibri" panose="020F0502020204030204" pitchFamily="34" charset="0"/>
                        <a:cs typeface="Times New Roman (Body CS)"/>
                      </a:endParaRPr>
                    </a:p>
                  </a:txBody>
                  <a:tcPr marL="59348" marR="59348" marT="0" marB="0" anchor="ctr"/>
                </a:tc>
                <a:tc>
                  <a:txBody>
                    <a:bodyPr/>
                    <a:lstStyle/>
                    <a:p>
                      <a:pPr marL="342900" marR="0" lvl="0"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kern="1200" dirty="0">
                          <a:solidFill>
                            <a:schemeClr val="dk1"/>
                          </a:solidFill>
                          <a:effectLst/>
                          <a:latin typeface="+mn-lt"/>
                          <a:ea typeface="+mn-ea"/>
                          <a:cs typeface="+mn-cs"/>
                        </a:rPr>
                        <a:t>cancer / hospitals / biotech / disparities / other universities / local workforce / urban / health-promoting / population aging</a:t>
                      </a:r>
                    </a:p>
                    <a:p>
                      <a:pPr marL="342900" marR="0" lvl="0" indent="-342900">
                        <a:spcBef>
                          <a:spcPts val="0"/>
                        </a:spcBef>
                        <a:spcAft>
                          <a:spcPts val="0"/>
                        </a:spcAft>
                        <a:buFont typeface="Courier New" panose="02070309020205020404" pitchFamily="49" charset="0"/>
                        <a:buChar char="o"/>
                      </a:pPr>
                      <a:endParaRPr lang="en-US" sz="1800" dirty="0">
                        <a:effectLst/>
                        <a:latin typeface="+mn-lt"/>
                        <a:ea typeface="Calibri" panose="020F0502020204030204" pitchFamily="34" charset="0"/>
                        <a:cs typeface="Times New Roman (Body CS)"/>
                      </a:endParaRPr>
                    </a:p>
                  </a:txBody>
                  <a:tcPr marL="59348" marR="59348" marT="0" marB="0" anchor="ctr"/>
                </a:tc>
                <a:extLst>
                  <a:ext uri="{0D108BD9-81ED-4DB2-BD59-A6C34878D82A}">
                    <a16:rowId xmlns:a16="http://schemas.microsoft.com/office/drawing/2014/main" val="10002"/>
                  </a:ext>
                </a:extLst>
              </a:tr>
              <a:tr h="932018">
                <a:tc>
                  <a:txBody>
                    <a:bodyPr/>
                    <a:lstStyle/>
                    <a:p>
                      <a:pPr marL="0" marR="0">
                        <a:spcBef>
                          <a:spcPts val="0"/>
                        </a:spcBef>
                        <a:spcAft>
                          <a:spcPts val="0"/>
                        </a:spcAft>
                      </a:pPr>
                      <a:r>
                        <a:rPr lang="en-US" sz="1800" dirty="0">
                          <a:effectLst/>
                          <a:latin typeface="+mn-lt"/>
                        </a:rPr>
                        <a:t>Data Science</a:t>
                      </a:r>
                      <a:endParaRPr lang="en-US" sz="1800" dirty="0">
                        <a:effectLst/>
                        <a:latin typeface="+mn-lt"/>
                        <a:ea typeface="Calibri" panose="020F0502020204030204" pitchFamily="34" charset="0"/>
                        <a:cs typeface="Times New Roman (Body CS)"/>
                      </a:endParaRPr>
                    </a:p>
                  </a:txBody>
                  <a:tcPr marL="59348" marR="59348" marT="0" marB="0" anchor="ctr"/>
                </a:tc>
                <a:tc>
                  <a:txBody>
                    <a:bodyPr/>
                    <a:lstStyle/>
                    <a:p>
                      <a:pPr marL="342900" marR="0" lvl="0"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kern="1200" dirty="0">
                          <a:solidFill>
                            <a:schemeClr val="dk1"/>
                          </a:solidFill>
                          <a:effectLst/>
                          <a:latin typeface="+mn-lt"/>
                          <a:ea typeface="+mn-ea"/>
                          <a:cs typeface="+mn-cs"/>
                        </a:rPr>
                        <a:t>problem solvers / disciplinary integration / multilingual / biotech / cancer </a:t>
                      </a:r>
                    </a:p>
                    <a:p>
                      <a:pPr marL="342900" marR="0" lvl="0" indent="-342900">
                        <a:spcBef>
                          <a:spcPts val="0"/>
                        </a:spcBef>
                        <a:spcAft>
                          <a:spcPts val="0"/>
                        </a:spcAft>
                        <a:buFont typeface="Courier New" panose="02070309020205020404" pitchFamily="49" charset="0"/>
                        <a:buChar char="o"/>
                      </a:pPr>
                      <a:endParaRPr lang="en-US" sz="1800" dirty="0">
                        <a:effectLst/>
                        <a:latin typeface="+mn-lt"/>
                        <a:ea typeface="Calibri" panose="020F0502020204030204" pitchFamily="34" charset="0"/>
                        <a:cs typeface="Times New Roman (Body CS)"/>
                      </a:endParaRPr>
                    </a:p>
                  </a:txBody>
                  <a:tcPr marL="59348" marR="59348" marT="0" marB="0" anchor="ctr"/>
                </a:tc>
                <a:extLst>
                  <a:ext uri="{0D108BD9-81ED-4DB2-BD59-A6C34878D82A}">
                    <a16:rowId xmlns:a16="http://schemas.microsoft.com/office/drawing/2014/main" val="10003"/>
                  </a:ext>
                </a:extLst>
              </a:tr>
              <a:tr h="932018">
                <a:tc>
                  <a:txBody>
                    <a:bodyPr/>
                    <a:lstStyle/>
                    <a:p>
                      <a:pPr marL="0" marR="0">
                        <a:spcBef>
                          <a:spcPts val="0"/>
                        </a:spcBef>
                        <a:spcAft>
                          <a:spcPts val="0"/>
                        </a:spcAft>
                      </a:pPr>
                      <a:r>
                        <a:rPr lang="en-US" sz="1800" dirty="0">
                          <a:effectLst/>
                          <a:latin typeface="+mn-lt"/>
                          <a:ea typeface="Calibri" panose="020F0502020204030204" pitchFamily="34" charset="0"/>
                          <a:cs typeface="Times New Roman (Body CS)"/>
                        </a:rPr>
                        <a:t>Democracy, Justice, and Collective Action</a:t>
                      </a:r>
                    </a:p>
                  </a:txBody>
                  <a:tcPr marL="59348" marR="59348" marT="0" marB="0" anchor="ctr"/>
                </a:tc>
                <a:tc>
                  <a:txBody>
                    <a:bodyPr/>
                    <a:lstStyle/>
                    <a:p>
                      <a:pPr marL="342900" marR="0" lvl="0"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kern="1200" dirty="0">
                          <a:solidFill>
                            <a:schemeClr val="dk1"/>
                          </a:solidFill>
                          <a:effectLst/>
                          <a:latin typeface="+mn-lt"/>
                          <a:ea typeface="+mn-ea"/>
                          <a:cs typeface="+mn-cs"/>
                        </a:rPr>
                        <a:t>justice in pluralistic society / dialogue / preserving democracy / authoritarianism / restorative practices &amp; participation / rhetoric / history</a:t>
                      </a:r>
                    </a:p>
                    <a:p>
                      <a:pPr marL="342900" marR="0" lvl="0" indent="-342900">
                        <a:spcBef>
                          <a:spcPts val="0"/>
                        </a:spcBef>
                        <a:spcAft>
                          <a:spcPts val="0"/>
                        </a:spcAft>
                        <a:buFont typeface="Courier New" panose="02070309020205020404" pitchFamily="49" charset="0"/>
                        <a:buChar char="o"/>
                      </a:pPr>
                      <a:endParaRPr lang="en-US" sz="1800" dirty="0">
                        <a:effectLst/>
                        <a:latin typeface="+mn-lt"/>
                        <a:ea typeface="Calibri" panose="020F0502020204030204" pitchFamily="34" charset="0"/>
                        <a:cs typeface="Times New Roman (Body CS)"/>
                      </a:endParaRPr>
                    </a:p>
                  </a:txBody>
                  <a:tcPr marL="59348" marR="59348" marT="0" marB="0" anchor="ctr"/>
                </a:tc>
                <a:extLst>
                  <a:ext uri="{0D108BD9-81ED-4DB2-BD59-A6C34878D82A}">
                    <a16:rowId xmlns:a16="http://schemas.microsoft.com/office/drawing/2014/main" val="10004"/>
                  </a:ext>
                </a:extLst>
              </a:tr>
            </a:tbl>
          </a:graphicData>
        </a:graphic>
      </p:graphicFrame>
      <p:pic>
        <p:nvPicPr>
          <p:cNvPr id="5" name="Picture 4">
            <a:extLst>
              <a:ext uri="{FF2B5EF4-FFF2-40B4-BE49-F238E27FC236}">
                <a16:creationId xmlns:a16="http://schemas.microsoft.com/office/drawing/2014/main" id="{0B0D6C8B-A7D6-437E-9380-F1EE34860492}"/>
              </a:ext>
            </a:extLst>
          </p:cNvPr>
          <p:cNvPicPr>
            <a:picLocks noChangeAspect="1"/>
          </p:cNvPicPr>
          <p:nvPr/>
        </p:nvPicPr>
        <p:blipFill>
          <a:blip r:embed="rId3"/>
          <a:stretch>
            <a:fillRect/>
          </a:stretch>
        </p:blipFill>
        <p:spPr>
          <a:xfrm>
            <a:off x="11244496" y="5580214"/>
            <a:ext cx="745377" cy="991675"/>
          </a:xfrm>
          <a:prstGeom prst="rect">
            <a:avLst/>
          </a:prstGeom>
        </p:spPr>
      </p:pic>
      <p:sp>
        <p:nvSpPr>
          <p:cNvPr id="7" name="Slide Number Placeholder 1">
            <a:extLst>
              <a:ext uri="{FF2B5EF4-FFF2-40B4-BE49-F238E27FC236}">
                <a16:creationId xmlns:a16="http://schemas.microsoft.com/office/drawing/2014/main" id="{B736AB85-97A1-4182-AB5C-3203BF4FFE65}"/>
              </a:ext>
            </a:extLst>
          </p:cNvPr>
          <p:cNvSpPr txBox="1">
            <a:spLocks/>
          </p:cNvSpPr>
          <p:nvPr/>
        </p:nvSpPr>
        <p:spPr>
          <a:xfrm>
            <a:off x="9006389" y="6547421"/>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14</a:t>
            </a:fld>
            <a:endParaRPr lang="en-US" sz="1200" dirty="0">
              <a:solidFill>
                <a:schemeClr val="bg1">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B2FD09B-24F1-4233-8F08-670162515774}"/>
              </a:ext>
            </a:extLst>
          </p:cNvPr>
          <p:cNvPicPr>
            <a:picLocks noChangeAspect="1"/>
          </p:cNvPicPr>
          <p:nvPr/>
        </p:nvPicPr>
        <p:blipFill>
          <a:blip r:embed="rId2">
            <a:alphaModFix amt="12000"/>
          </a:blip>
          <a:stretch>
            <a:fillRect/>
          </a:stretch>
        </p:blipFill>
        <p:spPr>
          <a:xfrm>
            <a:off x="0" y="0"/>
            <a:ext cx="12192000" cy="6858000"/>
          </a:xfrm>
          <a:prstGeom prst="rect">
            <a:avLst/>
          </a:prstGeom>
        </p:spPr>
      </p:pic>
      <p:sp>
        <p:nvSpPr>
          <p:cNvPr id="7170" name="Title 1">
            <a:extLst>
              <a:ext uri="{FF2B5EF4-FFF2-40B4-BE49-F238E27FC236}">
                <a16:creationId xmlns:a16="http://schemas.microsoft.com/office/drawing/2014/main" id="{FF148790-0634-4A7C-8F96-50D46C1BE4F1}"/>
              </a:ext>
            </a:extLst>
          </p:cNvPr>
          <p:cNvSpPr>
            <a:spLocks noGrp="1" noChangeArrowheads="1"/>
          </p:cNvSpPr>
          <p:nvPr>
            <p:ph type="title"/>
          </p:nvPr>
        </p:nvSpPr>
        <p:spPr>
          <a:xfrm>
            <a:off x="812799" y="457200"/>
            <a:ext cx="10520727" cy="990600"/>
          </a:xfrm>
        </p:spPr>
        <p:txBody>
          <a:bodyPr/>
          <a:lstStyle/>
          <a:p>
            <a:r>
              <a:rPr lang="en-US" altLang="en-US" dirty="0">
                <a:latin typeface="Arial Black" panose="020B0A04020102020204" pitchFamily="34" charset="0"/>
              </a:rPr>
              <a:t>Grand Scholarly Challenges – Preliminary Themes</a:t>
            </a:r>
          </a:p>
        </p:txBody>
      </p:sp>
      <p:graphicFrame>
        <p:nvGraphicFramePr>
          <p:cNvPr id="4" name="Content Placeholder 3">
            <a:extLst>
              <a:ext uri="{FF2B5EF4-FFF2-40B4-BE49-F238E27FC236}">
                <a16:creationId xmlns:a16="http://schemas.microsoft.com/office/drawing/2014/main" id="{FCB0672F-82CF-4E30-85CE-5F6FEF60B3A2}"/>
              </a:ext>
            </a:extLst>
          </p:cNvPr>
          <p:cNvGraphicFramePr>
            <a:graphicFrameLocks noGrp="1"/>
          </p:cNvGraphicFramePr>
          <p:nvPr>
            <p:ph idx="1"/>
            <p:extLst>
              <p:ext uri="{D42A27DB-BD31-4B8C-83A1-F6EECF244321}">
                <p14:modId xmlns:p14="http://schemas.microsoft.com/office/powerpoint/2010/main" val="862330306"/>
              </p:ext>
            </p:extLst>
          </p:nvPr>
        </p:nvGraphicFramePr>
        <p:xfrm>
          <a:off x="858474" y="1528336"/>
          <a:ext cx="9866976" cy="4887997"/>
        </p:xfrm>
        <a:graphic>
          <a:graphicData uri="http://schemas.openxmlformats.org/drawingml/2006/table">
            <a:tbl>
              <a:tblPr firstRow="1" firstCol="1" bandRow="1">
                <a:tableStyleId>{073A0DAA-6AF3-43AB-8588-CEC1D06C72B9}</a:tableStyleId>
              </a:tblPr>
              <a:tblGrid>
                <a:gridCol w="2274153">
                  <a:extLst>
                    <a:ext uri="{9D8B030D-6E8A-4147-A177-3AD203B41FA5}">
                      <a16:colId xmlns:a16="http://schemas.microsoft.com/office/drawing/2014/main" val="20000"/>
                    </a:ext>
                  </a:extLst>
                </a:gridCol>
                <a:gridCol w="7592823">
                  <a:extLst>
                    <a:ext uri="{9D8B030D-6E8A-4147-A177-3AD203B41FA5}">
                      <a16:colId xmlns:a16="http://schemas.microsoft.com/office/drawing/2014/main" val="20001"/>
                    </a:ext>
                  </a:extLst>
                </a:gridCol>
              </a:tblGrid>
              <a:tr h="0">
                <a:tc>
                  <a:txBody>
                    <a:bodyPr/>
                    <a:lstStyle/>
                    <a:p>
                      <a:pPr marL="0" marR="0">
                        <a:spcBef>
                          <a:spcPts val="0"/>
                        </a:spcBef>
                        <a:spcAft>
                          <a:spcPts val="0"/>
                        </a:spcAft>
                      </a:pPr>
                      <a:r>
                        <a:rPr lang="en-US" sz="1800" dirty="0">
                          <a:effectLst/>
                        </a:rPr>
                        <a:t>Major themes</a:t>
                      </a:r>
                      <a:endParaRPr lang="en-US" sz="1600" dirty="0">
                        <a:effectLst/>
                        <a:latin typeface="Calibri" panose="020F0502020204030204" pitchFamily="34" charset="0"/>
                        <a:ea typeface="Calibri" panose="020F0502020204030204" pitchFamily="34" charset="0"/>
                        <a:cs typeface="Times New Roman (Body CS)"/>
                      </a:endParaRPr>
                    </a:p>
                  </a:txBody>
                  <a:tcPr marL="59348" marR="59348" marT="0" marB="0"/>
                </a:tc>
                <a:tc>
                  <a:txBody>
                    <a:bodyPr/>
                    <a:lstStyle/>
                    <a:p>
                      <a:pPr marL="0" marR="0">
                        <a:spcBef>
                          <a:spcPts val="400"/>
                        </a:spcBef>
                        <a:spcAft>
                          <a:spcPts val="600"/>
                        </a:spcAft>
                      </a:pPr>
                      <a:endParaRPr lang="en-US" sz="1600" dirty="0">
                        <a:effectLst/>
                        <a:latin typeface="Calibri" panose="020F0502020204030204" pitchFamily="34" charset="0"/>
                        <a:ea typeface="Calibri" panose="020F0502020204030204" pitchFamily="34" charset="0"/>
                        <a:cs typeface="Times New Roman (Body CS)"/>
                      </a:endParaRPr>
                    </a:p>
                  </a:txBody>
                  <a:tcPr marL="59348" marR="59348" marT="0" marB="0"/>
                </a:tc>
                <a:extLst>
                  <a:ext uri="{0D108BD9-81ED-4DB2-BD59-A6C34878D82A}">
                    <a16:rowId xmlns:a16="http://schemas.microsoft.com/office/drawing/2014/main" val="10000"/>
                  </a:ext>
                </a:extLst>
              </a:tr>
              <a:tr h="773197">
                <a:tc>
                  <a:txBody>
                    <a:bodyPr/>
                    <a:lstStyle/>
                    <a:p>
                      <a:pPr marL="0" marR="0">
                        <a:spcBef>
                          <a:spcPts val="0"/>
                        </a:spcBef>
                        <a:spcAft>
                          <a:spcPts val="0"/>
                        </a:spcAft>
                      </a:pPr>
                      <a:r>
                        <a:rPr lang="en-US" sz="1800" dirty="0">
                          <a:effectLst/>
                          <a:latin typeface="+mn-lt"/>
                          <a:ea typeface="Calibri" panose="020F0502020204030204" pitchFamily="34" charset="0"/>
                          <a:cs typeface="Times New Roman (Body CS)"/>
                        </a:rPr>
                        <a:t>University of the Future</a:t>
                      </a:r>
                    </a:p>
                  </a:txBody>
                  <a:tcPr marL="59348" marR="59348" marT="0" marB="0"/>
                </a:tc>
                <a:tc>
                  <a:txBody>
                    <a:bodyPr/>
                    <a:lstStyle/>
                    <a:p>
                      <a:pPr marL="342900" marR="0" lvl="0"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kern="1200" dirty="0">
                          <a:solidFill>
                            <a:schemeClr val="dk1"/>
                          </a:solidFill>
                          <a:effectLst/>
                          <a:latin typeface="+mn-lt"/>
                          <a:ea typeface="+mn-ea"/>
                          <a:cs typeface="+mn-cs"/>
                        </a:rPr>
                        <a:t>Trans-disciplinarity / new pedagogies / reimagining teaching &amp; scholarship / multicultural / immigrant-origin / languages / diverse / inclusive / reputation for teaching &amp; learning / Boston / local partnerships / local-global</a:t>
                      </a:r>
                    </a:p>
                    <a:p>
                      <a:pPr marL="342900" marR="0" lvl="0" indent="-342900">
                        <a:spcBef>
                          <a:spcPts val="0"/>
                        </a:spcBef>
                        <a:spcAft>
                          <a:spcPts val="0"/>
                        </a:spcAft>
                        <a:buFont typeface="Courier New" panose="02070309020205020404" pitchFamily="49" charset="0"/>
                        <a:buChar char="o"/>
                      </a:pPr>
                      <a:endParaRPr lang="en-US" sz="1800" dirty="0">
                        <a:effectLst/>
                        <a:latin typeface="+mn-lt"/>
                        <a:ea typeface="Calibri" panose="020F0502020204030204" pitchFamily="34" charset="0"/>
                        <a:cs typeface="Times New Roman (Body CS)"/>
                      </a:endParaRPr>
                    </a:p>
                  </a:txBody>
                  <a:tcPr marL="59348" marR="59348" marT="0" marB="0"/>
                </a:tc>
                <a:extLst>
                  <a:ext uri="{0D108BD9-81ED-4DB2-BD59-A6C34878D82A}">
                    <a16:rowId xmlns:a16="http://schemas.microsoft.com/office/drawing/2014/main" val="10001"/>
                  </a:ext>
                </a:extLst>
              </a:tr>
              <a:tr h="579899">
                <a:tc>
                  <a:txBody>
                    <a:bodyPr/>
                    <a:lstStyle/>
                    <a:p>
                      <a:pPr marL="0" marR="0">
                        <a:spcBef>
                          <a:spcPts val="0"/>
                        </a:spcBef>
                        <a:spcAft>
                          <a:spcPts val="0"/>
                        </a:spcAft>
                      </a:pPr>
                      <a:r>
                        <a:rPr lang="en-US" sz="1800" dirty="0">
                          <a:effectLst/>
                          <a:latin typeface="+mn-lt"/>
                          <a:ea typeface="Calibri" panose="020F0502020204030204" pitchFamily="34" charset="0"/>
                          <a:cs typeface="Times New Roman (Body CS)"/>
                        </a:rPr>
                        <a:t>Urban Organizations</a:t>
                      </a:r>
                    </a:p>
                  </a:txBody>
                  <a:tcPr marL="59348" marR="59348" marT="0" marB="0"/>
                </a:tc>
                <a:tc>
                  <a:txBody>
                    <a:bodyPr/>
                    <a:lstStyle/>
                    <a:p>
                      <a:pPr marL="342900" marR="0" lvl="0"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kern="1200" dirty="0">
                          <a:solidFill>
                            <a:schemeClr val="dk1"/>
                          </a:solidFill>
                          <a:effectLst/>
                          <a:latin typeface="+mn-lt"/>
                          <a:ea typeface="+mn-ea"/>
                          <a:cs typeface="+mn-cs"/>
                        </a:rPr>
                        <a:t>diversity / Commonwealth’s workforce / working students / public affairs / organizational understanding  </a:t>
                      </a:r>
                    </a:p>
                    <a:p>
                      <a:pPr marL="342900" marR="0" lvl="0" indent="-342900">
                        <a:spcBef>
                          <a:spcPts val="0"/>
                        </a:spcBef>
                        <a:spcAft>
                          <a:spcPts val="0"/>
                        </a:spcAft>
                        <a:buFont typeface="Courier New" panose="02070309020205020404" pitchFamily="49" charset="0"/>
                        <a:buChar char="o"/>
                      </a:pPr>
                      <a:endParaRPr lang="en-US" sz="1800" dirty="0">
                        <a:effectLst/>
                        <a:latin typeface="+mn-lt"/>
                        <a:ea typeface="Calibri" panose="020F0502020204030204" pitchFamily="34" charset="0"/>
                        <a:cs typeface="Times New Roman (Body CS)"/>
                      </a:endParaRPr>
                    </a:p>
                  </a:txBody>
                  <a:tcPr marL="59348" marR="59348" marT="0" marB="0"/>
                </a:tc>
                <a:extLst>
                  <a:ext uri="{0D108BD9-81ED-4DB2-BD59-A6C34878D82A}">
                    <a16:rowId xmlns:a16="http://schemas.microsoft.com/office/drawing/2014/main" val="10002"/>
                  </a:ext>
                </a:extLst>
              </a:tr>
              <a:tr h="579899">
                <a:tc>
                  <a:txBody>
                    <a:bodyPr/>
                    <a:lstStyle/>
                    <a:p>
                      <a:pPr marL="0" marR="0">
                        <a:spcBef>
                          <a:spcPts val="0"/>
                        </a:spcBef>
                        <a:spcAft>
                          <a:spcPts val="0"/>
                        </a:spcAft>
                      </a:pPr>
                      <a:r>
                        <a:rPr lang="en-US" sz="1800" dirty="0">
                          <a:effectLst/>
                          <a:latin typeface="+mn-lt"/>
                          <a:ea typeface="Calibri" panose="020F0502020204030204" pitchFamily="34" charset="0"/>
                          <a:cs typeface="Times New Roman (Body CS)"/>
                        </a:rPr>
                        <a:t>Compounded Inequities</a:t>
                      </a:r>
                    </a:p>
                  </a:txBody>
                  <a:tcPr marL="59348" marR="59348" marT="0" marB="0"/>
                </a:tc>
                <a:tc>
                  <a:txBody>
                    <a:bodyPr/>
                    <a:lstStyle/>
                    <a:p>
                      <a:pPr marL="342900" marR="0" lvl="0"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kern="1200" dirty="0">
                          <a:solidFill>
                            <a:schemeClr val="dk1"/>
                          </a:solidFill>
                          <a:effectLst/>
                          <a:latin typeface="+mn-lt"/>
                          <a:ea typeface="+mn-ea"/>
                          <a:cs typeface="+mn-cs"/>
                        </a:rPr>
                        <a:t>accumulation of disparities / racism / hunger / crisis / COVID, mental health, across the life course / multiple levels / ethnicity </a:t>
                      </a:r>
                    </a:p>
                    <a:p>
                      <a:pPr marL="342900" marR="0" lvl="0" indent="-342900">
                        <a:spcBef>
                          <a:spcPts val="0"/>
                        </a:spcBef>
                        <a:spcAft>
                          <a:spcPts val="0"/>
                        </a:spcAft>
                        <a:buFont typeface="Courier New" panose="02070309020205020404" pitchFamily="49" charset="0"/>
                        <a:buChar char="o"/>
                      </a:pPr>
                      <a:endParaRPr lang="en-US" sz="1800" dirty="0">
                        <a:effectLst/>
                        <a:latin typeface="+mn-lt"/>
                        <a:ea typeface="Calibri" panose="020F0502020204030204" pitchFamily="34" charset="0"/>
                        <a:cs typeface="Times New Roman (Body CS)"/>
                      </a:endParaRPr>
                    </a:p>
                  </a:txBody>
                  <a:tcPr marL="59348" marR="59348" marT="0" marB="0"/>
                </a:tc>
                <a:extLst>
                  <a:ext uri="{0D108BD9-81ED-4DB2-BD59-A6C34878D82A}">
                    <a16:rowId xmlns:a16="http://schemas.microsoft.com/office/drawing/2014/main" val="10003"/>
                  </a:ext>
                </a:extLst>
              </a:tr>
              <a:tr h="77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mn-lt"/>
                          <a:ea typeface="Calibri" panose="020F0502020204030204" pitchFamily="34" charset="0"/>
                          <a:cs typeface="Times New Roman (Body CS)"/>
                        </a:rPr>
                        <a:t>Just &amp; Resilient Boston</a:t>
                      </a:r>
                    </a:p>
                    <a:p>
                      <a:pPr marL="0" marR="0">
                        <a:spcBef>
                          <a:spcPts val="0"/>
                        </a:spcBef>
                        <a:spcAft>
                          <a:spcPts val="0"/>
                        </a:spcAft>
                      </a:pPr>
                      <a:endParaRPr lang="en-US" sz="1800" dirty="0">
                        <a:effectLst/>
                        <a:latin typeface="+mn-lt"/>
                        <a:ea typeface="Calibri" panose="020F0502020204030204" pitchFamily="34" charset="0"/>
                        <a:cs typeface="Times New Roman (Body CS)"/>
                      </a:endParaRPr>
                    </a:p>
                  </a:txBody>
                  <a:tcPr marL="59348" marR="59348" marT="0" marB="0"/>
                </a:tc>
                <a:tc>
                  <a:txBody>
                    <a:bodyPr/>
                    <a:lstStyle/>
                    <a:p>
                      <a:pPr marL="342900" marR="0" lvl="0"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kern="1200" dirty="0">
                          <a:solidFill>
                            <a:schemeClr val="dk1"/>
                          </a:solidFill>
                          <a:effectLst/>
                          <a:latin typeface="+mn-lt"/>
                          <a:ea typeface="+mn-ea"/>
                          <a:cs typeface="+mn-cs"/>
                        </a:rPr>
                        <a:t>Boston / networked city / resilience / food access / free clinics / housing / experiential learning / rhetoric</a:t>
                      </a:r>
                    </a:p>
                    <a:p>
                      <a:pPr marL="342900" marR="0" lvl="0" indent="-342900">
                        <a:spcBef>
                          <a:spcPts val="0"/>
                        </a:spcBef>
                        <a:spcAft>
                          <a:spcPts val="0"/>
                        </a:spcAft>
                        <a:buFont typeface="Courier New" panose="02070309020205020404" pitchFamily="49" charset="0"/>
                        <a:buChar char="o"/>
                      </a:pPr>
                      <a:endParaRPr lang="en-US" sz="1800" dirty="0">
                        <a:effectLst/>
                        <a:latin typeface="+mn-lt"/>
                        <a:ea typeface="Calibri" panose="020F0502020204030204" pitchFamily="34" charset="0"/>
                        <a:cs typeface="Times New Roman (Body CS)"/>
                      </a:endParaRPr>
                    </a:p>
                  </a:txBody>
                  <a:tcPr marL="59348" marR="59348" marT="0" marB="0"/>
                </a:tc>
                <a:extLst>
                  <a:ext uri="{0D108BD9-81ED-4DB2-BD59-A6C34878D82A}">
                    <a16:rowId xmlns:a16="http://schemas.microsoft.com/office/drawing/2014/main" val="10004"/>
                  </a:ext>
                </a:extLst>
              </a:tr>
              <a:tr h="77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mn-lt"/>
                        </a:rPr>
                        <a:t>Amplifying Voices</a:t>
                      </a:r>
                      <a:endParaRPr lang="en-US" sz="1800" dirty="0">
                        <a:effectLst/>
                        <a:latin typeface="+mn-lt"/>
                        <a:ea typeface="Calibri" panose="020F0502020204030204" pitchFamily="34" charset="0"/>
                        <a:cs typeface="Times New Roman (Body CS)"/>
                      </a:endParaRPr>
                    </a:p>
                  </a:txBody>
                  <a:tcPr marL="59348" marR="59348" marT="0" marB="0" anchor="ctr"/>
                </a:tc>
                <a:tc>
                  <a:txBody>
                    <a:bodyPr/>
                    <a:lstStyle/>
                    <a:p>
                      <a:pPr marL="342900" marR="0" lvl="0"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kern="1200" dirty="0">
                          <a:solidFill>
                            <a:schemeClr val="dk1"/>
                          </a:solidFill>
                          <a:effectLst/>
                          <a:latin typeface="+mn-lt"/>
                          <a:ea typeface="+mn-ea"/>
                          <a:cs typeface="+mn-cs"/>
                        </a:rPr>
                        <a:t>ethnic studies / community / equity / justice / dialogue / community engagement / inclusion / workforce diversity</a:t>
                      </a:r>
                    </a:p>
                  </a:txBody>
                  <a:tcPr marL="59348" marR="59348" marT="0" marB="0" anchor="ctr"/>
                </a:tc>
                <a:extLst>
                  <a:ext uri="{0D108BD9-81ED-4DB2-BD59-A6C34878D82A}">
                    <a16:rowId xmlns:a16="http://schemas.microsoft.com/office/drawing/2014/main" val="2289283316"/>
                  </a:ext>
                </a:extLst>
              </a:tr>
            </a:tbl>
          </a:graphicData>
        </a:graphic>
      </p:graphicFrame>
      <p:pic>
        <p:nvPicPr>
          <p:cNvPr id="5" name="Picture 4">
            <a:extLst>
              <a:ext uri="{FF2B5EF4-FFF2-40B4-BE49-F238E27FC236}">
                <a16:creationId xmlns:a16="http://schemas.microsoft.com/office/drawing/2014/main" id="{0B0D6C8B-A7D6-437E-9380-F1EE34860492}"/>
              </a:ext>
            </a:extLst>
          </p:cNvPr>
          <p:cNvPicPr>
            <a:picLocks noChangeAspect="1"/>
          </p:cNvPicPr>
          <p:nvPr/>
        </p:nvPicPr>
        <p:blipFill>
          <a:blip r:embed="rId3"/>
          <a:stretch>
            <a:fillRect/>
          </a:stretch>
        </p:blipFill>
        <p:spPr>
          <a:xfrm>
            <a:off x="11244496" y="5580214"/>
            <a:ext cx="745377" cy="991675"/>
          </a:xfrm>
          <a:prstGeom prst="rect">
            <a:avLst/>
          </a:prstGeom>
        </p:spPr>
      </p:pic>
      <p:sp>
        <p:nvSpPr>
          <p:cNvPr id="7" name="Slide Number Placeholder 1">
            <a:extLst>
              <a:ext uri="{FF2B5EF4-FFF2-40B4-BE49-F238E27FC236}">
                <a16:creationId xmlns:a16="http://schemas.microsoft.com/office/drawing/2014/main" id="{B736AB85-97A1-4182-AB5C-3203BF4FFE65}"/>
              </a:ext>
            </a:extLst>
          </p:cNvPr>
          <p:cNvSpPr txBox="1">
            <a:spLocks/>
          </p:cNvSpPr>
          <p:nvPr/>
        </p:nvSpPr>
        <p:spPr>
          <a:xfrm>
            <a:off x="9006389" y="6547421"/>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15</a:t>
            </a:fld>
            <a:endParaRPr lang="en-US" sz="1200" dirty="0">
              <a:solidFill>
                <a:schemeClr val="bg1">
                  <a:lumMod val="50000"/>
                </a:schemeClr>
              </a:solidFill>
            </a:endParaRPr>
          </a:p>
        </p:txBody>
      </p:sp>
    </p:spTree>
    <p:extLst>
      <p:ext uri="{BB962C8B-B14F-4D97-AF65-F5344CB8AC3E}">
        <p14:creationId xmlns:p14="http://schemas.microsoft.com/office/powerpoint/2010/main" val="1684328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AB4E9FE2-3989-4978-B979-F0ED4CBABAB4}"/>
              </a:ext>
            </a:extLst>
          </p:cNvPr>
          <p:cNvPicPr>
            <a:picLocks noChangeAspect="1"/>
          </p:cNvPicPr>
          <p:nvPr/>
        </p:nvPicPr>
        <p:blipFill>
          <a:blip r:embed="rId2">
            <a:alphaModFix amt="12000"/>
          </a:blip>
          <a:stretch>
            <a:fillRect/>
          </a:stretch>
        </p:blipFill>
        <p:spPr>
          <a:xfrm>
            <a:off x="0" y="0"/>
            <a:ext cx="12192000" cy="6858000"/>
          </a:xfrm>
          <a:prstGeom prst="rect">
            <a:avLst/>
          </a:prstGeom>
        </p:spPr>
      </p:pic>
      <p:sp>
        <p:nvSpPr>
          <p:cNvPr id="14" name="Rectangle 13"/>
          <p:cNvSpPr/>
          <p:nvPr/>
        </p:nvSpPr>
        <p:spPr bwMode="auto">
          <a:xfrm>
            <a:off x="1898382" y="5705766"/>
            <a:ext cx="7495504" cy="496589"/>
          </a:xfrm>
          <a:prstGeom prst="rect">
            <a:avLst/>
          </a:prstGeom>
          <a:solidFill>
            <a:srgbClr val="F2D58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12" name="Rectangle 11"/>
          <p:cNvSpPr/>
          <p:nvPr/>
        </p:nvSpPr>
        <p:spPr bwMode="auto">
          <a:xfrm>
            <a:off x="1898382" y="3797604"/>
            <a:ext cx="7495504" cy="1298670"/>
          </a:xfrm>
          <a:prstGeom prst="rect">
            <a:avLst/>
          </a:prstGeom>
          <a:solidFill>
            <a:schemeClr val="tx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3" name="Rectangle 2"/>
          <p:cNvSpPr/>
          <p:nvPr/>
        </p:nvSpPr>
        <p:spPr bwMode="auto">
          <a:xfrm>
            <a:off x="1898382" y="1608192"/>
            <a:ext cx="7495504" cy="2292077"/>
          </a:xfrm>
          <a:prstGeom prst="rect">
            <a:avLst/>
          </a:prstGeom>
          <a:solidFill>
            <a:schemeClr val="tx2">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2" name="Title 1">
            <a:extLst>
              <a:ext uri="{FF2B5EF4-FFF2-40B4-BE49-F238E27FC236}">
                <a16:creationId xmlns:a16="http://schemas.microsoft.com/office/drawing/2014/main" id="{3C9A8199-89E6-4B39-9DC8-89960372ED90}"/>
              </a:ext>
            </a:extLst>
          </p:cNvPr>
          <p:cNvSpPr>
            <a:spLocks noGrp="1"/>
          </p:cNvSpPr>
          <p:nvPr>
            <p:ph type="title"/>
          </p:nvPr>
        </p:nvSpPr>
        <p:spPr>
          <a:xfrm>
            <a:off x="155058" y="256514"/>
            <a:ext cx="11881884" cy="990600"/>
          </a:xfrm>
        </p:spPr>
        <p:txBody>
          <a:bodyPr/>
          <a:lstStyle/>
          <a:p>
            <a:r>
              <a:rPr lang="en-US" dirty="0">
                <a:latin typeface="Arial Black" panose="020B0A04020102020204" pitchFamily="34" charset="0"/>
              </a:rPr>
              <a:t>We launched a number of Strategic Planning Committees</a:t>
            </a:r>
          </a:p>
        </p:txBody>
      </p:sp>
      <p:sp>
        <p:nvSpPr>
          <p:cNvPr id="4" name="Slide Number Placeholder 3">
            <a:extLst>
              <a:ext uri="{FF2B5EF4-FFF2-40B4-BE49-F238E27FC236}">
                <a16:creationId xmlns:a16="http://schemas.microsoft.com/office/drawing/2014/main" id="{33FD05A5-63E1-48F3-8490-21C8F3B394F6}"/>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122D94C-9170-4ECB-8AE6-180C68E3144E}" type="slidenum">
              <a:rPr kumimoji="0" lang="en-US" sz="1800" b="0" i="0" u="none" strike="noStrike" kern="1200" cap="none" spc="0" normalizeH="0" baseline="0" noProof="0" smtClean="0">
                <a:ln>
                  <a:noFill/>
                </a:ln>
                <a:solidFill>
                  <a:srgbClr val="FFFFFF"/>
                </a:solidFill>
                <a:effectLst/>
                <a:uLnTx/>
                <a:uFillTx/>
                <a:latin typeface="Arial"/>
                <a:ea typeface="ヒラギノ角ゴ Pro W3"/>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1800" b="0" i="0" u="none" strike="noStrike" kern="1200" cap="none" spc="0" normalizeH="0" baseline="0" noProof="0" dirty="0">
              <a:ln>
                <a:noFill/>
              </a:ln>
              <a:solidFill>
                <a:srgbClr val="FFFFFF"/>
              </a:solidFill>
              <a:effectLst/>
              <a:uLnTx/>
              <a:uFillTx/>
              <a:latin typeface="Arial"/>
              <a:ea typeface="ヒラギノ角ゴ Pro W3"/>
            </a:endParaRPr>
          </a:p>
        </p:txBody>
      </p:sp>
      <p:sp>
        <p:nvSpPr>
          <p:cNvPr id="5" name="TextBox 4"/>
          <p:cNvSpPr txBox="1"/>
          <p:nvPr/>
        </p:nvSpPr>
        <p:spPr>
          <a:xfrm>
            <a:off x="7346146" y="2394117"/>
            <a:ext cx="175152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i="1" u="none" strike="noStrike" kern="1200" cap="none" spc="0" normalizeH="0" baseline="0" noProof="0" dirty="0">
                <a:ln>
                  <a:noFill/>
                </a:ln>
                <a:solidFill>
                  <a:srgbClr val="000000"/>
                </a:solidFill>
                <a:effectLst/>
                <a:uLnTx/>
                <a:uFillTx/>
                <a:latin typeface="Arial"/>
                <a:ea typeface="ヒラギノ角ゴ Pro W3"/>
              </a:rPr>
              <a:t>Led by Provost Joe Berger</a:t>
            </a:r>
          </a:p>
        </p:txBody>
      </p:sp>
      <p:sp>
        <p:nvSpPr>
          <p:cNvPr id="13" name="TextBox 12"/>
          <p:cNvSpPr txBox="1"/>
          <p:nvPr/>
        </p:nvSpPr>
        <p:spPr>
          <a:xfrm>
            <a:off x="7436299" y="4073823"/>
            <a:ext cx="1751527"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i="1" u="none" strike="noStrike" kern="1200" cap="none" spc="0" normalizeH="0" baseline="0" noProof="0" dirty="0">
                <a:ln>
                  <a:noFill/>
                </a:ln>
                <a:solidFill>
                  <a:srgbClr val="000000"/>
                </a:solidFill>
                <a:effectLst/>
                <a:uLnTx/>
                <a:uFillTx/>
                <a:latin typeface="Arial"/>
                <a:ea typeface="ヒラギノ角ゴ Pro W3"/>
              </a:rPr>
              <a:t>Led by Deputy Chancellor Garrett Smith</a:t>
            </a:r>
          </a:p>
        </p:txBody>
      </p:sp>
      <p:sp>
        <p:nvSpPr>
          <p:cNvPr id="24" name="TextBox 23"/>
          <p:cNvSpPr txBox="1"/>
          <p:nvPr/>
        </p:nvSpPr>
        <p:spPr>
          <a:xfrm>
            <a:off x="1988534" y="1608193"/>
            <a:ext cx="7340958" cy="3531736"/>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Mission and Vision Committee</a:t>
            </a:r>
          </a:p>
          <a:p>
            <a:pPr marL="342900" marR="0" lvl="0" indent="-3429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Academic Master Planning Committee</a:t>
            </a:r>
          </a:p>
          <a:p>
            <a:pPr marL="857250" marR="0" lvl="1" indent="-400050" algn="l" defTabSz="914400" rtl="0" eaLnBrk="1" fontAlgn="auto" latinLnBrk="0" hangingPunct="1">
              <a:lnSpc>
                <a:spcPct val="100000"/>
              </a:lnSpc>
              <a:spcBef>
                <a:spcPts val="0"/>
              </a:spcBef>
              <a:spcAft>
                <a:spcPts val="300"/>
              </a:spcAft>
              <a:buClrTx/>
              <a:buSzTx/>
              <a:buFont typeface="+mj-lt"/>
              <a:buAutoNum type="romanL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Academic Program Development</a:t>
            </a:r>
          </a:p>
          <a:p>
            <a:pPr marL="800100" marR="0" lvl="1" indent="-342900" algn="l" defTabSz="914400" rtl="0" eaLnBrk="1" fontAlgn="auto" latinLnBrk="0" hangingPunct="1">
              <a:lnSpc>
                <a:spcPct val="100000"/>
              </a:lnSpc>
              <a:spcBef>
                <a:spcPts val="0"/>
              </a:spcBef>
              <a:spcAft>
                <a:spcPts val="300"/>
              </a:spcAft>
              <a:buClrTx/>
              <a:buSzTx/>
              <a:buFont typeface="+mj-lt"/>
              <a:buAutoNum type="romanL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Research &amp; Grand Scholarly Challenges</a:t>
            </a:r>
          </a:p>
          <a:p>
            <a:pPr marL="800100" marR="0" lvl="1" indent="-342900" algn="l" defTabSz="914400" rtl="0" eaLnBrk="1" fontAlgn="auto" latinLnBrk="0" hangingPunct="1">
              <a:lnSpc>
                <a:spcPct val="100000"/>
              </a:lnSpc>
              <a:spcBef>
                <a:spcPts val="0"/>
              </a:spcBef>
              <a:spcAft>
                <a:spcPts val="300"/>
              </a:spcAft>
              <a:buClrTx/>
              <a:buSzTx/>
              <a:buFont typeface="+mj-lt"/>
              <a:buAutoNum type="romanL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Educational Effectiveness</a:t>
            </a:r>
          </a:p>
          <a:p>
            <a:pPr marL="800100" marR="0" lvl="1" indent="-342900" algn="l" defTabSz="914400" rtl="0" eaLnBrk="1" fontAlgn="auto" latinLnBrk="0" hangingPunct="1">
              <a:lnSpc>
                <a:spcPct val="100000"/>
              </a:lnSpc>
              <a:spcBef>
                <a:spcPts val="0"/>
              </a:spcBef>
              <a:spcAft>
                <a:spcPts val="300"/>
              </a:spcAft>
              <a:buClrTx/>
              <a:buSzTx/>
              <a:buFont typeface="+mj-lt"/>
              <a:buAutoNum type="romanL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Faculty Support &amp; Development</a:t>
            </a:r>
          </a:p>
          <a:p>
            <a:pPr marL="342900" marR="0" lvl="0" indent="-3429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Strategic Enrollment Planning Committee</a:t>
            </a:r>
          </a:p>
          <a:p>
            <a:pPr marL="342900" marR="0" lvl="0" indent="-3429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Student Success Committee</a:t>
            </a:r>
          </a:p>
          <a:p>
            <a:pPr marL="342900" marR="0" lvl="0" indent="-3429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Student Life Committee</a:t>
            </a:r>
          </a:p>
          <a:p>
            <a:pPr marL="342900" marR="0" lvl="0" indent="-3429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Services and Responsiveness Committee</a:t>
            </a:r>
          </a:p>
          <a:p>
            <a:pPr marL="857250" marR="0" lvl="1" indent="-400050" algn="l" defTabSz="914400" rtl="0" eaLnBrk="1" fontAlgn="auto" latinLnBrk="0" hangingPunct="1">
              <a:lnSpc>
                <a:spcPct val="100000"/>
              </a:lnSpc>
              <a:spcBef>
                <a:spcPts val="0"/>
              </a:spcBef>
              <a:spcAft>
                <a:spcPts val="300"/>
              </a:spcAft>
              <a:buClrTx/>
              <a:buSzTx/>
              <a:buFont typeface="+mj-lt"/>
              <a:buAutoNum type="romanL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Human Resources Sub-Committee</a:t>
            </a:r>
          </a:p>
          <a:p>
            <a:pPr marL="342900" marR="0" lvl="0" indent="-3429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Community Engagement Committee</a:t>
            </a:r>
          </a:p>
        </p:txBody>
      </p:sp>
      <p:sp>
        <p:nvSpPr>
          <p:cNvPr id="25" name="Rectangle 24"/>
          <p:cNvSpPr/>
          <p:nvPr/>
        </p:nvSpPr>
        <p:spPr bwMode="auto">
          <a:xfrm>
            <a:off x="1898382" y="1067277"/>
            <a:ext cx="7495504" cy="463639"/>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26" name="Rectangle 25"/>
          <p:cNvSpPr/>
          <p:nvPr/>
        </p:nvSpPr>
        <p:spPr bwMode="auto">
          <a:xfrm>
            <a:off x="1898382" y="5224229"/>
            <a:ext cx="7495504" cy="46363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srgbClr val="005A8B"/>
              </a:solidFill>
              <a:effectLst/>
              <a:uLnTx/>
              <a:uFillTx/>
              <a:latin typeface="Arial" charset="0"/>
              <a:ea typeface="ヒラギノ角ゴ Pro W3" charset="-128"/>
              <a:cs typeface="ヒラギノ角ゴ Pro W3" charset="-128"/>
            </a:endParaRPr>
          </a:p>
        </p:txBody>
      </p:sp>
      <p:sp>
        <p:nvSpPr>
          <p:cNvPr id="27" name="TextBox 26"/>
          <p:cNvSpPr txBox="1"/>
          <p:nvPr/>
        </p:nvSpPr>
        <p:spPr>
          <a:xfrm>
            <a:off x="1898382" y="1125769"/>
            <a:ext cx="544776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FFFFFF"/>
                </a:solidFill>
                <a:effectLst/>
                <a:uLnTx/>
                <a:uFillTx/>
                <a:latin typeface="Arial"/>
                <a:ea typeface="ヒラギノ角ゴ Pro W3"/>
              </a:rPr>
              <a:t>A. University Strategic Planning</a:t>
            </a:r>
          </a:p>
        </p:txBody>
      </p:sp>
      <p:sp>
        <p:nvSpPr>
          <p:cNvPr id="28" name="TextBox 27"/>
          <p:cNvSpPr txBox="1"/>
          <p:nvPr/>
        </p:nvSpPr>
        <p:spPr>
          <a:xfrm>
            <a:off x="1898382" y="5267229"/>
            <a:ext cx="544776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FFFFFF"/>
                </a:solidFill>
                <a:effectLst/>
                <a:uLnTx/>
                <a:uFillTx/>
                <a:latin typeface="Arial"/>
                <a:ea typeface="ヒラギノ角ゴ Pro W3"/>
              </a:rPr>
              <a:t>B. Campus Master Planning</a:t>
            </a:r>
          </a:p>
        </p:txBody>
      </p:sp>
      <p:sp>
        <p:nvSpPr>
          <p:cNvPr id="35" name="TextBox 34"/>
          <p:cNvSpPr txBox="1"/>
          <p:nvPr/>
        </p:nvSpPr>
        <p:spPr>
          <a:xfrm>
            <a:off x="1988534" y="5792031"/>
            <a:ext cx="734095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1600" b="1" i="0" u="none" strike="noStrike" kern="1200" cap="none" spc="0" normalizeH="0" baseline="0" noProof="0" dirty="0">
                <a:ln>
                  <a:noFill/>
                </a:ln>
                <a:solidFill>
                  <a:srgbClr val="005A8B"/>
                </a:solidFill>
                <a:effectLst/>
                <a:uLnTx/>
                <a:uFillTx/>
                <a:latin typeface="Arial"/>
                <a:ea typeface="ヒラギノ角ゴ Pro W3"/>
              </a:rPr>
              <a:t>8. Campus Master Planning Working Group</a:t>
            </a:r>
          </a:p>
        </p:txBody>
      </p:sp>
      <p:sp>
        <p:nvSpPr>
          <p:cNvPr id="15" name="TextBox 14"/>
          <p:cNvSpPr txBox="1"/>
          <p:nvPr/>
        </p:nvSpPr>
        <p:spPr>
          <a:xfrm>
            <a:off x="7130503" y="5674948"/>
            <a:ext cx="239546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i="1" u="none" strike="noStrike" kern="1200" cap="none" spc="0" normalizeH="0" baseline="0" noProof="0" dirty="0">
                <a:ln>
                  <a:noFill/>
                </a:ln>
                <a:solidFill>
                  <a:srgbClr val="000000"/>
                </a:solidFill>
                <a:effectLst/>
                <a:uLnTx/>
                <a:uFillTx/>
                <a:latin typeface="Arial"/>
                <a:ea typeface="ヒラギノ角ゴ Pro W3"/>
              </a:rPr>
              <a:t>Led by VC of A&amp;F Kathleen Kirleis</a:t>
            </a:r>
          </a:p>
        </p:txBody>
      </p:sp>
      <p:pic>
        <p:nvPicPr>
          <p:cNvPr id="16" name="Picture 15">
            <a:extLst>
              <a:ext uri="{FF2B5EF4-FFF2-40B4-BE49-F238E27FC236}">
                <a16:creationId xmlns:a16="http://schemas.microsoft.com/office/drawing/2014/main" id="{2809B306-E37C-4ACF-AD9B-483BE9ED8E44}"/>
              </a:ext>
            </a:extLst>
          </p:cNvPr>
          <p:cNvPicPr>
            <a:picLocks noChangeAspect="1"/>
          </p:cNvPicPr>
          <p:nvPr/>
        </p:nvPicPr>
        <p:blipFill>
          <a:blip r:embed="rId3"/>
          <a:stretch>
            <a:fillRect/>
          </a:stretch>
        </p:blipFill>
        <p:spPr>
          <a:xfrm>
            <a:off x="11244497" y="5696824"/>
            <a:ext cx="646644" cy="860317"/>
          </a:xfrm>
          <a:prstGeom prst="rect">
            <a:avLst/>
          </a:prstGeom>
        </p:spPr>
      </p:pic>
      <p:sp>
        <p:nvSpPr>
          <p:cNvPr id="18" name="Slide Number Placeholder 1">
            <a:extLst>
              <a:ext uri="{FF2B5EF4-FFF2-40B4-BE49-F238E27FC236}">
                <a16:creationId xmlns:a16="http://schemas.microsoft.com/office/drawing/2014/main" id="{4D555325-CAD6-44C3-B9F9-F8C2078D9DD7}"/>
              </a:ext>
            </a:extLst>
          </p:cNvPr>
          <p:cNvSpPr txBox="1">
            <a:spLocks/>
          </p:cNvSpPr>
          <p:nvPr/>
        </p:nvSpPr>
        <p:spPr>
          <a:xfrm>
            <a:off x="9006389" y="6547421"/>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16</a:t>
            </a:fld>
            <a:endParaRPr lang="en-US" sz="1200" dirty="0">
              <a:solidFill>
                <a:schemeClr val="bg1">
                  <a:lumMod val="50000"/>
                </a:schemeClr>
              </a:solidFill>
            </a:endParaRPr>
          </a:p>
        </p:txBody>
      </p:sp>
    </p:spTree>
    <p:extLst>
      <p:ext uri="{BB962C8B-B14F-4D97-AF65-F5344CB8AC3E}">
        <p14:creationId xmlns:p14="http://schemas.microsoft.com/office/powerpoint/2010/main" val="4036403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D09483-608A-8148-A40F-FC79D2136BEA}"/>
              </a:ext>
            </a:extLst>
          </p:cNvPr>
          <p:cNvPicPr>
            <a:picLocks noChangeAspect="1"/>
          </p:cNvPicPr>
          <p:nvPr/>
        </p:nvPicPr>
        <p:blipFill>
          <a:blip r:embed="rId2">
            <a:alphaModFix amt="12000"/>
          </a:blip>
          <a:stretch>
            <a:fillRect/>
          </a:stretch>
        </p:blipFill>
        <p:spPr>
          <a:xfrm>
            <a:off x="0" y="0"/>
            <a:ext cx="12192000" cy="6858000"/>
          </a:xfrm>
          <a:prstGeom prst="rect">
            <a:avLst/>
          </a:prstGeom>
        </p:spPr>
      </p:pic>
      <p:sp>
        <p:nvSpPr>
          <p:cNvPr id="11" name="Title 1">
            <a:extLst>
              <a:ext uri="{FF2B5EF4-FFF2-40B4-BE49-F238E27FC236}">
                <a16:creationId xmlns:a16="http://schemas.microsoft.com/office/drawing/2014/main" id="{AB4BF6FE-179F-E744-B6EB-9A6A01FC15E1}"/>
              </a:ext>
            </a:extLst>
          </p:cNvPr>
          <p:cNvSpPr txBox="1">
            <a:spLocks/>
          </p:cNvSpPr>
          <p:nvPr/>
        </p:nvSpPr>
        <p:spPr>
          <a:xfrm>
            <a:off x="1766806" y="882269"/>
            <a:ext cx="8772041"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cs typeface="Arial Black" panose="020B0604020202020204" pitchFamily="34" charset="0"/>
              </a:rPr>
              <a:t>Financial Update</a:t>
            </a:r>
            <a:endParaRPr lang="en-US" altLang="en-US" sz="4400" b="1" dirty="0">
              <a:solidFill>
                <a:srgbClr val="1E5D93"/>
              </a:solidFill>
            </a:endParaRPr>
          </a:p>
        </p:txBody>
      </p:sp>
      <p:sp>
        <p:nvSpPr>
          <p:cNvPr id="12" name="Content Placeholder 2">
            <a:extLst>
              <a:ext uri="{FF2B5EF4-FFF2-40B4-BE49-F238E27FC236}">
                <a16:creationId xmlns:a16="http://schemas.microsoft.com/office/drawing/2014/main" id="{07D975F5-988D-1740-85CB-2914862FE26E}"/>
              </a:ext>
            </a:extLst>
          </p:cNvPr>
          <p:cNvSpPr txBox="1">
            <a:spLocks/>
          </p:cNvSpPr>
          <p:nvPr/>
        </p:nvSpPr>
        <p:spPr>
          <a:xfrm>
            <a:off x="1766805" y="2017520"/>
            <a:ext cx="8772042" cy="41148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altLang="en-US" dirty="0">
              <a:solidFill>
                <a:srgbClr val="1E5D93"/>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3"/>
          <a:stretch>
            <a:fillRect/>
          </a:stretch>
        </p:blipFill>
        <p:spPr>
          <a:xfrm>
            <a:off x="11244497" y="5696824"/>
            <a:ext cx="646644" cy="860317"/>
          </a:xfrm>
          <a:prstGeom prst="rect">
            <a:avLst/>
          </a:prstGeom>
        </p:spPr>
      </p:pic>
      <p:sp>
        <p:nvSpPr>
          <p:cNvPr id="7" name="Title 1">
            <a:extLst>
              <a:ext uri="{FF2B5EF4-FFF2-40B4-BE49-F238E27FC236}">
                <a16:creationId xmlns:a16="http://schemas.microsoft.com/office/drawing/2014/main" id="{CD0B3B37-737A-4609-A64D-50E9C7C0D1C9}"/>
              </a:ext>
            </a:extLst>
          </p:cNvPr>
          <p:cNvSpPr txBox="1">
            <a:spLocks/>
          </p:cNvSpPr>
          <p:nvPr/>
        </p:nvSpPr>
        <p:spPr>
          <a:xfrm>
            <a:off x="1766806" y="4146984"/>
            <a:ext cx="8772041"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2800" b="1" dirty="0">
                <a:solidFill>
                  <a:srgbClr val="1E5D93"/>
                </a:solidFill>
                <a:latin typeface="Times New Roman" panose="02020603050405020304" pitchFamily="18" charset="0"/>
                <a:cs typeface="Times New Roman" panose="02020603050405020304" pitchFamily="18" charset="0"/>
              </a:rPr>
              <a:t>Kathleen Kirleis</a:t>
            </a:r>
          </a:p>
          <a:p>
            <a:pPr algn="l"/>
            <a:r>
              <a:rPr lang="en-US" altLang="en-US" sz="2800" b="1" i="1" dirty="0">
                <a:solidFill>
                  <a:srgbClr val="1E5D93"/>
                </a:solidFill>
                <a:latin typeface="Times New Roman" panose="02020603050405020304" pitchFamily="18" charset="0"/>
                <a:cs typeface="Times New Roman" panose="02020603050405020304" pitchFamily="18" charset="0"/>
              </a:rPr>
              <a:t>Vice Chancellor Administration and Finance</a:t>
            </a:r>
          </a:p>
        </p:txBody>
      </p:sp>
      <p:sp>
        <p:nvSpPr>
          <p:cNvPr id="9" name="Slide Number Placeholder 1">
            <a:extLst>
              <a:ext uri="{FF2B5EF4-FFF2-40B4-BE49-F238E27FC236}">
                <a16:creationId xmlns:a16="http://schemas.microsoft.com/office/drawing/2014/main" id="{767C0EA8-67EB-48BB-B10D-2719720969E4}"/>
              </a:ext>
            </a:extLst>
          </p:cNvPr>
          <p:cNvSpPr txBox="1">
            <a:spLocks/>
          </p:cNvSpPr>
          <p:nvPr/>
        </p:nvSpPr>
        <p:spPr>
          <a:xfrm>
            <a:off x="9006389" y="6547421"/>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17</a:t>
            </a:fld>
            <a:endParaRPr lang="en-US" sz="1200" dirty="0">
              <a:solidFill>
                <a:schemeClr val="bg1">
                  <a:lumMod val="50000"/>
                </a:schemeClr>
              </a:solidFill>
            </a:endParaRPr>
          </a:p>
        </p:txBody>
      </p:sp>
    </p:spTree>
    <p:extLst>
      <p:ext uri="{BB962C8B-B14F-4D97-AF65-F5344CB8AC3E}">
        <p14:creationId xmlns:p14="http://schemas.microsoft.com/office/powerpoint/2010/main" val="4122524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B4BF6FE-179F-E744-B6EB-9A6A01FC15E1}"/>
              </a:ext>
            </a:extLst>
          </p:cNvPr>
          <p:cNvSpPr txBox="1">
            <a:spLocks/>
          </p:cNvSpPr>
          <p:nvPr/>
        </p:nvSpPr>
        <p:spPr>
          <a:xfrm>
            <a:off x="852406" y="250489"/>
            <a:ext cx="9806495"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altLang="en-US" sz="4400" b="1" dirty="0">
              <a:solidFill>
                <a:srgbClr val="1E5D93"/>
              </a:solidFill>
            </a:endParaRP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2"/>
          <a:stretch>
            <a:fillRect/>
          </a:stretch>
        </p:blipFill>
        <p:spPr>
          <a:xfrm>
            <a:off x="11244497" y="5601283"/>
            <a:ext cx="646644" cy="860317"/>
          </a:xfrm>
          <a:prstGeom prst="rect">
            <a:avLst/>
          </a:prstGeom>
        </p:spPr>
      </p:pic>
      <p:sp>
        <p:nvSpPr>
          <p:cNvPr id="7" name="TextBox 6">
            <a:extLst>
              <a:ext uri="{FF2B5EF4-FFF2-40B4-BE49-F238E27FC236}">
                <a16:creationId xmlns:a16="http://schemas.microsoft.com/office/drawing/2014/main" id="{F88117AD-0446-4C49-BFD4-8C3900B4BF6C}"/>
              </a:ext>
            </a:extLst>
          </p:cNvPr>
          <p:cNvSpPr txBox="1"/>
          <p:nvPr/>
        </p:nvSpPr>
        <p:spPr>
          <a:xfrm>
            <a:off x="3466531" y="1883391"/>
            <a:ext cx="5673312" cy="1938992"/>
          </a:xfrm>
          <a:prstGeom prst="rect">
            <a:avLst/>
          </a:prstGeom>
          <a:noFill/>
        </p:spPr>
        <p:txBody>
          <a:bodyPr wrap="square">
            <a:spAutoFit/>
          </a:bodyPr>
          <a:lstStyle/>
          <a:p>
            <a:pPr algn="ctr"/>
            <a:endParaRPr lang="en-US" sz="6000" b="1" dirty="0">
              <a:solidFill>
                <a:srgbClr val="005A8B"/>
              </a:solidFill>
              <a:latin typeface="Arial" panose="020B0604020202020204" pitchFamily="34" charset="0"/>
              <a:cs typeface="Arial" panose="020B0604020202020204" pitchFamily="34" charset="0"/>
            </a:endParaRPr>
          </a:p>
          <a:p>
            <a:pPr algn="ctr"/>
            <a:r>
              <a:rPr lang="en-US" sz="6000" b="1" dirty="0">
                <a:solidFill>
                  <a:srgbClr val="005A8B"/>
                </a:solidFill>
                <a:latin typeface="Arial" panose="020B0604020202020204" pitchFamily="34" charset="0"/>
                <a:cs typeface="Arial" panose="020B0604020202020204" pitchFamily="34" charset="0"/>
              </a:rPr>
              <a:t>FY21 Results</a:t>
            </a:r>
            <a:endParaRPr lang="en-US" dirty="0"/>
          </a:p>
        </p:txBody>
      </p:sp>
      <p:sp>
        <p:nvSpPr>
          <p:cNvPr id="8" name="Slide Number Placeholder 1">
            <a:extLst>
              <a:ext uri="{FF2B5EF4-FFF2-40B4-BE49-F238E27FC236}">
                <a16:creationId xmlns:a16="http://schemas.microsoft.com/office/drawing/2014/main" id="{AD623C07-27E7-49C7-BFC1-FD6FF39C4978}"/>
              </a:ext>
            </a:extLst>
          </p:cNvPr>
          <p:cNvSpPr txBox="1">
            <a:spLocks/>
          </p:cNvSpPr>
          <p:nvPr/>
        </p:nvSpPr>
        <p:spPr>
          <a:xfrm>
            <a:off x="9006389" y="6547421"/>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18</a:t>
            </a:fld>
            <a:endParaRPr lang="en-US" sz="1200" dirty="0">
              <a:solidFill>
                <a:schemeClr val="bg1">
                  <a:lumMod val="50000"/>
                </a:schemeClr>
              </a:solidFill>
            </a:endParaRPr>
          </a:p>
        </p:txBody>
      </p:sp>
    </p:spTree>
    <p:extLst>
      <p:ext uri="{BB962C8B-B14F-4D97-AF65-F5344CB8AC3E}">
        <p14:creationId xmlns:p14="http://schemas.microsoft.com/office/powerpoint/2010/main" val="2757650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0BCF-6A4F-40C4-8423-A25A9B5865B5}"/>
              </a:ext>
            </a:extLst>
          </p:cNvPr>
          <p:cNvSpPr>
            <a:spLocks noGrp="1"/>
          </p:cNvSpPr>
          <p:nvPr>
            <p:ph type="title"/>
          </p:nvPr>
        </p:nvSpPr>
        <p:spPr>
          <a:xfrm>
            <a:off x="251968" y="140208"/>
            <a:ext cx="9550400" cy="555117"/>
          </a:xfrm>
        </p:spPr>
        <p:txBody>
          <a:bodyPr>
            <a:normAutofit fontScale="90000"/>
          </a:bodyPr>
          <a:lstStyle/>
          <a:p>
            <a:r>
              <a:rPr lang="en-US" sz="4000" b="1" dirty="0">
                <a:solidFill>
                  <a:srgbClr val="1E5D93"/>
                </a:solidFill>
                <a:latin typeface="Arial" panose="020B0604020202020204" pitchFamily="34" charset="0"/>
                <a:cs typeface="Arial" panose="020B0604020202020204" pitchFamily="34" charset="0"/>
              </a:rPr>
              <a:t>FY21 Results</a:t>
            </a:r>
            <a:br>
              <a:rPr lang="en-US" sz="4000" dirty="0">
                <a:solidFill>
                  <a:srgbClr val="1E5D93"/>
                </a:solidFill>
              </a:rPr>
            </a:br>
            <a:endParaRPr lang="en-US" sz="2200" dirty="0">
              <a:solidFill>
                <a:srgbClr val="1E5D93"/>
              </a:solidFill>
            </a:endParaRPr>
          </a:p>
        </p:txBody>
      </p:sp>
      <p:sp>
        <p:nvSpPr>
          <p:cNvPr id="3" name="Rectangle 2">
            <a:extLst>
              <a:ext uri="{FF2B5EF4-FFF2-40B4-BE49-F238E27FC236}">
                <a16:creationId xmlns:a16="http://schemas.microsoft.com/office/drawing/2014/main" id="{63EEA21D-9731-409A-8561-2BFB667E0467}"/>
              </a:ext>
            </a:extLst>
          </p:cNvPr>
          <p:cNvSpPr/>
          <p:nvPr/>
        </p:nvSpPr>
        <p:spPr>
          <a:xfrm>
            <a:off x="5785929" y="1294223"/>
            <a:ext cx="5653686" cy="5293757"/>
          </a:xfrm>
          <a:prstGeom prst="rect">
            <a:avLst/>
          </a:prstGeom>
        </p:spPr>
        <p:txBody>
          <a:bodyPr wrap="square">
            <a:spAutoFit/>
          </a:bodyPr>
          <a:lstStyle/>
          <a:p>
            <a:pPr marL="285750" indent="-285750">
              <a:buFont typeface="Arial" panose="020B0604020202020204" pitchFamily="34" charset="0"/>
              <a:buChar char="•"/>
            </a:pPr>
            <a:r>
              <a:rPr lang="en-US" sz="1600" dirty="0"/>
              <a:t>FY21 Budget surplus driven by one-time Federal stimulus funds for COVID</a:t>
            </a:r>
          </a:p>
          <a:p>
            <a:pPr marL="742950" lvl="1" indent="-285750">
              <a:buFont typeface="Arial" panose="020B0604020202020204" pitchFamily="34" charset="0"/>
              <a:buChar char="•"/>
            </a:pPr>
            <a:r>
              <a:rPr lang="en-US" sz="1600" dirty="0"/>
              <a:t>Recognition of Institutional aid for lost revenue (tuition &amp; fee, auxiliaries) and COVID-related costs</a:t>
            </a:r>
          </a:p>
          <a:p>
            <a:pPr marL="1200150" lvl="2" indent="-285750">
              <a:buFont typeface="Arial" panose="020B0604020202020204" pitchFamily="34" charset="0"/>
              <a:buChar char="•"/>
            </a:pPr>
            <a:r>
              <a:rPr lang="en-US" sz="1600" dirty="0"/>
              <a:t>FY21: Revenue Recovery = $13,851,549</a:t>
            </a:r>
          </a:p>
          <a:p>
            <a:pPr marL="1200150" lvl="2" indent="-285750">
              <a:buFont typeface="Arial" panose="020B0604020202020204" pitchFamily="34" charset="0"/>
              <a:buChar char="•"/>
            </a:pPr>
            <a:r>
              <a:rPr lang="en-US" sz="1600" dirty="0"/>
              <a:t>FY21: Expense Recovery = $2,985,629</a:t>
            </a:r>
          </a:p>
          <a:p>
            <a:pPr lvl="2"/>
            <a:endParaRPr lang="en-US" sz="1600" dirty="0"/>
          </a:p>
          <a:p>
            <a:pPr marL="285750" indent="-285750">
              <a:buFont typeface="Arial" panose="020B0604020202020204" pitchFamily="34" charset="0"/>
              <a:buChar char="•"/>
            </a:pPr>
            <a:r>
              <a:rPr lang="en-US" sz="1600" dirty="0"/>
              <a:t>State Appropriation was not reduced as had been the original planning parameter (-10% /~$13.5M w/ fringe) and COLA</a:t>
            </a:r>
          </a:p>
          <a:p>
            <a:endParaRPr lang="en-US" sz="1600" dirty="0"/>
          </a:p>
          <a:p>
            <a:pPr marL="285750" indent="-285750">
              <a:buFont typeface="Arial" panose="020B0604020202020204" pitchFamily="34" charset="0"/>
              <a:buChar char="•"/>
            </a:pPr>
            <a:r>
              <a:rPr lang="en-US" sz="1600" dirty="0"/>
              <a:t>Tuition &amp; Fee revenue was better than budgeted due to more in-state and better summer revenue than planned</a:t>
            </a:r>
          </a:p>
          <a:p>
            <a:endParaRPr lang="en-US" sz="1600" dirty="0">
              <a:highlight>
                <a:srgbClr val="FFFF00"/>
              </a:highlight>
            </a:endParaRPr>
          </a:p>
          <a:p>
            <a:pPr marL="285750" indent="-285750">
              <a:buFont typeface="Arial" panose="020B0604020202020204" pitchFamily="34" charset="0"/>
              <a:buChar char="•"/>
            </a:pPr>
            <a:r>
              <a:rPr lang="en-US" sz="1600" dirty="0"/>
              <a:t>Non-personnel expenses were low due to full-year remote work environment (utilities, shuttle &amp; travel)</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Personnel expenses were higher than budgeted due to need to accrue for COLA parameters provided by the state (2.5% base increase)</a:t>
            </a:r>
          </a:p>
          <a:p>
            <a:pPr marL="285750" indent="-285750">
              <a:buFont typeface="Arial" panose="020B0604020202020204" pitchFamily="34" charset="0"/>
              <a:buChar char="•"/>
            </a:pPr>
            <a:endParaRPr lang="en-US" sz="1600" dirty="0"/>
          </a:p>
        </p:txBody>
      </p:sp>
      <p:pic>
        <p:nvPicPr>
          <p:cNvPr id="4" name="Picture 3">
            <a:extLst>
              <a:ext uri="{FF2B5EF4-FFF2-40B4-BE49-F238E27FC236}">
                <a16:creationId xmlns:a16="http://schemas.microsoft.com/office/drawing/2014/main" id="{9767BED2-B7E5-4E54-9742-96B1D703F0B9}"/>
              </a:ext>
            </a:extLst>
          </p:cNvPr>
          <p:cNvPicPr>
            <a:picLocks noChangeAspect="1"/>
          </p:cNvPicPr>
          <p:nvPr/>
        </p:nvPicPr>
        <p:blipFill>
          <a:blip r:embed="rId3"/>
          <a:stretch>
            <a:fillRect/>
          </a:stretch>
        </p:blipFill>
        <p:spPr>
          <a:xfrm>
            <a:off x="251968" y="695325"/>
            <a:ext cx="5263007" cy="5770551"/>
          </a:xfrm>
          <a:prstGeom prst="rect">
            <a:avLst/>
          </a:prstGeom>
        </p:spPr>
      </p:pic>
      <p:pic>
        <p:nvPicPr>
          <p:cNvPr id="5" name="Picture 4">
            <a:extLst>
              <a:ext uri="{FF2B5EF4-FFF2-40B4-BE49-F238E27FC236}">
                <a16:creationId xmlns:a16="http://schemas.microsoft.com/office/drawing/2014/main" id="{4BD57BC4-2A62-4246-8AFA-533317C0B962}"/>
              </a:ext>
            </a:extLst>
          </p:cNvPr>
          <p:cNvPicPr>
            <a:picLocks noChangeAspect="1"/>
          </p:cNvPicPr>
          <p:nvPr/>
        </p:nvPicPr>
        <p:blipFill>
          <a:blip r:embed="rId4"/>
          <a:stretch>
            <a:fillRect/>
          </a:stretch>
        </p:blipFill>
        <p:spPr>
          <a:xfrm>
            <a:off x="11199166" y="5727663"/>
            <a:ext cx="646644" cy="860317"/>
          </a:xfrm>
          <a:prstGeom prst="rect">
            <a:avLst/>
          </a:prstGeom>
        </p:spPr>
      </p:pic>
      <p:sp>
        <p:nvSpPr>
          <p:cNvPr id="7" name="Slide Number Placeholder 1">
            <a:extLst>
              <a:ext uri="{FF2B5EF4-FFF2-40B4-BE49-F238E27FC236}">
                <a16:creationId xmlns:a16="http://schemas.microsoft.com/office/drawing/2014/main" id="{1E700B06-228B-43CB-A3C3-003AC1FE2F74}"/>
              </a:ext>
            </a:extLst>
          </p:cNvPr>
          <p:cNvSpPr txBox="1">
            <a:spLocks/>
          </p:cNvSpPr>
          <p:nvPr/>
        </p:nvSpPr>
        <p:spPr>
          <a:xfrm>
            <a:off x="9006389" y="657471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19</a:t>
            </a:fld>
            <a:endParaRPr lang="en-US" sz="1200" dirty="0">
              <a:solidFill>
                <a:schemeClr val="bg1">
                  <a:lumMod val="50000"/>
                </a:schemeClr>
              </a:solidFill>
            </a:endParaRPr>
          </a:p>
        </p:txBody>
      </p:sp>
    </p:spTree>
    <p:extLst>
      <p:ext uri="{BB962C8B-B14F-4D97-AF65-F5344CB8AC3E}">
        <p14:creationId xmlns:p14="http://schemas.microsoft.com/office/powerpoint/2010/main" val="2874764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clipart&#10;&#10;Description automatically generated">
            <a:extLst>
              <a:ext uri="{FF2B5EF4-FFF2-40B4-BE49-F238E27FC236}">
                <a16:creationId xmlns:a16="http://schemas.microsoft.com/office/drawing/2014/main" id="{F44328EC-AFE0-0743-B1D3-C4670BA996B0}"/>
              </a:ext>
            </a:extLst>
          </p:cNvPr>
          <p:cNvPicPr>
            <a:picLocks noChangeAspect="1"/>
          </p:cNvPicPr>
          <p:nvPr/>
        </p:nvPicPr>
        <p:blipFill>
          <a:blip r:embed="rId2"/>
          <a:stretch>
            <a:fillRect/>
          </a:stretch>
        </p:blipFill>
        <p:spPr>
          <a:xfrm>
            <a:off x="0" y="4175249"/>
            <a:ext cx="12192000" cy="2873683"/>
          </a:xfrm>
          <a:prstGeom prst="rect">
            <a:avLst/>
          </a:prstGeom>
        </p:spPr>
      </p:pic>
      <p:sp>
        <p:nvSpPr>
          <p:cNvPr id="4" name="TextBox 3">
            <a:extLst>
              <a:ext uri="{FF2B5EF4-FFF2-40B4-BE49-F238E27FC236}">
                <a16:creationId xmlns:a16="http://schemas.microsoft.com/office/drawing/2014/main" id="{49B4F260-669A-014C-99B6-5EC9C3C13A73}"/>
              </a:ext>
            </a:extLst>
          </p:cNvPr>
          <p:cNvSpPr txBox="1"/>
          <p:nvPr/>
        </p:nvSpPr>
        <p:spPr>
          <a:xfrm>
            <a:off x="791736" y="535259"/>
            <a:ext cx="8341113" cy="769441"/>
          </a:xfrm>
          <a:prstGeom prst="rect">
            <a:avLst/>
          </a:prstGeom>
          <a:noFill/>
        </p:spPr>
        <p:txBody>
          <a:bodyPr wrap="square" rtlCol="0">
            <a:spAutoFit/>
          </a:bodyPr>
          <a:lstStyle/>
          <a:p>
            <a:r>
              <a:rPr lang="en-US" sz="4400" b="1" dirty="0">
                <a:solidFill>
                  <a:srgbClr val="1E5D93"/>
                </a:solidFill>
                <a:latin typeface="Arial" panose="020B0604020202020204" pitchFamily="34" charset="0"/>
                <a:cs typeface="Arial" panose="020B0604020202020204" pitchFamily="34" charset="0"/>
              </a:rPr>
              <a:t>Agenda</a:t>
            </a:r>
          </a:p>
        </p:txBody>
      </p:sp>
      <p:pic>
        <p:nvPicPr>
          <p:cNvPr id="6" name="Picture 5">
            <a:extLst>
              <a:ext uri="{FF2B5EF4-FFF2-40B4-BE49-F238E27FC236}">
                <a16:creationId xmlns:a16="http://schemas.microsoft.com/office/drawing/2014/main" id="{C3F216CB-3B3F-B84D-A8CB-50272A4299BB}"/>
              </a:ext>
            </a:extLst>
          </p:cNvPr>
          <p:cNvPicPr>
            <a:picLocks noChangeAspect="1"/>
          </p:cNvPicPr>
          <p:nvPr/>
        </p:nvPicPr>
        <p:blipFill>
          <a:blip r:embed="rId3"/>
          <a:stretch>
            <a:fillRect/>
          </a:stretch>
        </p:blipFill>
        <p:spPr>
          <a:xfrm>
            <a:off x="895814" y="5892582"/>
            <a:ext cx="646644" cy="860318"/>
          </a:xfrm>
          <a:prstGeom prst="rect">
            <a:avLst/>
          </a:prstGeom>
        </p:spPr>
      </p:pic>
      <p:sp>
        <p:nvSpPr>
          <p:cNvPr id="7" name="Title 1">
            <a:extLst>
              <a:ext uri="{FF2B5EF4-FFF2-40B4-BE49-F238E27FC236}">
                <a16:creationId xmlns:a16="http://schemas.microsoft.com/office/drawing/2014/main" id="{BB41B218-09D9-4EE8-8DBB-753DBEE853EF}"/>
              </a:ext>
            </a:extLst>
          </p:cNvPr>
          <p:cNvSpPr txBox="1">
            <a:spLocks/>
          </p:cNvSpPr>
          <p:nvPr/>
        </p:nvSpPr>
        <p:spPr>
          <a:xfrm>
            <a:off x="749604" y="1476091"/>
            <a:ext cx="10692792" cy="2699158"/>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l">
              <a:buFont typeface="Arial" panose="020B0604020202020204" pitchFamily="34" charset="0"/>
              <a:buChar char="•"/>
            </a:pPr>
            <a:r>
              <a:rPr lang="en-US" altLang="en-US" sz="2800" b="1" dirty="0">
                <a:solidFill>
                  <a:srgbClr val="1E5D93"/>
                </a:solidFill>
                <a:latin typeface="Arial" panose="020B0604020202020204" pitchFamily="34" charset="0"/>
                <a:cs typeface="Arial" panose="020B0604020202020204" pitchFamily="34" charset="0"/>
              </a:rPr>
              <a:t>Fall Semester Highlights</a:t>
            </a:r>
            <a:endParaRPr lang="en-US" altLang="en-US" sz="2800" b="1" i="1" dirty="0">
              <a:solidFill>
                <a:srgbClr val="1E5D93"/>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endParaRPr lang="en-US" altLang="en-US" sz="2800" b="1" dirty="0">
              <a:solidFill>
                <a:srgbClr val="1E5D93"/>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US" altLang="en-US" sz="2800" b="1" dirty="0">
                <a:solidFill>
                  <a:srgbClr val="1E5D93"/>
                </a:solidFill>
                <a:latin typeface="Arial" panose="020B0604020202020204" pitchFamily="34" charset="0"/>
                <a:cs typeface="Arial" panose="020B0604020202020204" pitchFamily="34" charset="0"/>
              </a:rPr>
              <a:t>Covid-19 Update </a:t>
            </a:r>
          </a:p>
          <a:p>
            <a:pPr algn="l"/>
            <a:endParaRPr lang="en-US" altLang="en-US" sz="2800" b="1" dirty="0">
              <a:solidFill>
                <a:srgbClr val="1E5D93"/>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US" altLang="en-US" sz="2800" b="1" dirty="0">
                <a:solidFill>
                  <a:srgbClr val="1E5D93"/>
                </a:solidFill>
                <a:latin typeface="Arial" panose="020B0604020202020204" pitchFamily="34" charset="0"/>
                <a:cs typeface="Arial" panose="020B0604020202020204" pitchFamily="34" charset="0"/>
              </a:rPr>
              <a:t>Strategic Planning Update</a:t>
            </a:r>
          </a:p>
          <a:p>
            <a:pPr algn="l"/>
            <a:endParaRPr lang="en-US" altLang="en-US" sz="2800" b="1" dirty="0">
              <a:solidFill>
                <a:srgbClr val="1E5D93"/>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US" altLang="en-US" sz="2800" b="1" dirty="0">
                <a:solidFill>
                  <a:srgbClr val="1E5D93"/>
                </a:solidFill>
                <a:latin typeface="Arial" panose="020B0604020202020204" pitchFamily="34" charset="0"/>
                <a:cs typeface="Arial" panose="020B0604020202020204" pitchFamily="34" charset="0"/>
              </a:rPr>
              <a:t>Financial Update</a:t>
            </a:r>
          </a:p>
          <a:p>
            <a:pPr algn="l"/>
            <a:endParaRPr lang="en-US" altLang="en-US" sz="2800" b="1" dirty="0">
              <a:solidFill>
                <a:srgbClr val="1E5D93"/>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US" altLang="en-US" sz="2800" b="1" dirty="0">
                <a:solidFill>
                  <a:srgbClr val="1E5D93"/>
                </a:solidFill>
                <a:latin typeface="Arial" panose="020B0604020202020204" pitchFamily="34" charset="0"/>
                <a:cs typeface="Arial" panose="020B0604020202020204" pitchFamily="34" charset="0"/>
              </a:rPr>
              <a:t>Restorative Justice Commission Update </a:t>
            </a:r>
          </a:p>
        </p:txBody>
      </p:sp>
      <p:sp>
        <p:nvSpPr>
          <p:cNvPr id="2" name="Slide Number Placeholder 1">
            <a:extLst>
              <a:ext uri="{FF2B5EF4-FFF2-40B4-BE49-F238E27FC236}">
                <a16:creationId xmlns:a16="http://schemas.microsoft.com/office/drawing/2014/main" id="{4F5F868B-C607-45C7-9FC5-BAA7CF2A07AF}"/>
              </a:ext>
            </a:extLst>
          </p:cNvPr>
          <p:cNvSpPr>
            <a:spLocks noGrp="1"/>
          </p:cNvSpPr>
          <p:nvPr>
            <p:ph type="sldNum" sz="quarter" idx="12"/>
          </p:nvPr>
        </p:nvSpPr>
        <p:spPr>
          <a:xfrm>
            <a:off x="9060979" y="6533773"/>
            <a:ext cx="2743200" cy="365125"/>
          </a:xfrm>
        </p:spPr>
        <p:txBody>
          <a:bodyPr/>
          <a:lstStyle/>
          <a:p>
            <a:fld id="{3BD8E3CD-45F3-5A44-ACC6-8DEDDB16D691}" type="slidenum">
              <a:rPr lang="en-US" sz="1600" smtClean="0"/>
              <a:t>2</a:t>
            </a:fld>
            <a:endParaRPr lang="en-US" sz="1600" dirty="0"/>
          </a:p>
        </p:txBody>
      </p:sp>
    </p:spTree>
    <p:extLst>
      <p:ext uri="{BB962C8B-B14F-4D97-AF65-F5344CB8AC3E}">
        <p14:creationId xmlns:p14="http://schemas.microsoft.com/office/powerpoint/2010/main" val="3297542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312" y="103242"/>
            <a:ext cx="11327706" cy="715908"/>
          </a:xfrm>
        </p:spPr>
        <p:txBody>
          <a:bodyPr>
            <a:normAutofit/>
          </a:bodyPr>
          <a:lstStyle/>
          <a:p>
            <a:r>
              <a:rPr lang="en-US" sz="2800" b="1" dirty="0">
                <a:solidFill>
                  <a:srgbClr val="1E5D93"/>
                </a:solidFill>
                <a:latin typeface="Arial" panose="020B0604020202020204" pitchFamily="34" charset="0"/>
                <a:cs typeface="Arial" panose="020B0604020202020204" pitchFamily="34" charset="0"/>
              </a:rPr>
              <a:t>FY21 Overall UMass Financial Highlights</a:t>
            </a:r>
          </a:p>
        </p:txBody>
      </p:sp>
      <p:sp>
        <p:nvSpPr>
          <p:cNvPr id="9" name="Content Placeholder 5"/>
          <p:cNvSpPr>
            <a:spLocks noGrp="1"/>
          </p:cNvSpPr>
          <p:nvPr>
            <p:ph idx="1"/>
          </p:nvPr>
        </p:nvSpPr>
        <p:spPr>
          <a:xfrm>
            <a:off x="6293270" y="1604238"/>
            <a:ext cx="5457019" cy="5647348"/>
          </a:xfrm>
        </p:spPr>
        <p:txBody>
          <a:bodyPr/>
          <a:lstStyle/>
          <a:p>
            <a:r>
              <a:rPr lang="en-US" sz="1800" dirty="0"/>
              <a:t>Impacts of COVID-19 continued to ripple through FY21 results</a:t>
            </a:r>
          </a:p>
          <a:p>
            <a:pPr marL="0" indent="0">
              <a:buNone/>
            </a:pPr>
            <a:endParaRPr lang="en-US" sz="1800" dirty="0"/>
          </a:p>
          <a:p>
            <a:r>
              <a:rPr lang="en-US" sz="1800" dirty="0"/>
              <a:t>University operating revenue of $3.5 billion is flat as </a:t>
            </a:r>
            <a:r>
              <a:rPr lang="en-US" sz="1800" dirty="0">
                <a:latin typeface="Arial" panose="020B0604020202020204" pitchFamily="34" charset="0"/>
                <a:cs typeface="Arial" panose="020B0604020202020204" pitchFamily="34" charset="0"/>
              </a:rPr>
              <a:t>compared</a:t>
            </a:r>
            <a:r>
              <a:rPr lang="en-US" sz="1800" dirty="0"/>
              <a:t> to last year; hard work to continue to balance FY21 after the pandemic impacts</a:t>
            </a:r>
          </a:p>
          <a:p>
            <a:pPr marL="0" indent="0">
              <a:buNone/>
            </a:pPr>
            <a:endParaRPr lang="en-US" sz="1800" dirty="0"/>
          </a:p>
          <a:p>
            <a:r>
              <a:rPr lang="en-US" sz="1800" dirty="0"/>
              <a:t>Without one-time Federal Stimulus of $82.0 million ($54.9 million was for institutional aid including GEER), total FY21 revenue would have been below FY20 and FY19</a:t>
            </a:r>
          </a:p>
        </p:txBody>
      </p:sp>
      <p:pic>
        <p:nvPicPr>
          <p:cNvPr id="3" name="Picture 2">
            <a:extLst>
              <a:ext uri="{FF2B5EF4-FFF2-40B4-BE49-F238E27FC236}">
                <a16:creationId xmlns:a16="http://schemas.microsoft.com/office/drawing/2014/main" id="{F7234725-88AA-4065-8680-5EEBF2A7C7EE}"/>
              </a:ext>
            </a:extLst>
          </p:cNvPr>
          <p:cNvPicPr>
            <a:picLocks noChangeAspect="1"/>
          </p:cNvPicPr>
          <p:nvPr/>
        </p:nvPicPr>
        <p:blipFill>
          <a:blip r:embed="rId3"/>
          <a:stretch>
            <a:fillRect/>
          </a:stretch>
        </p:blipFill>
        <p:spPr>
          <a:xfrm>
            <a:off x="225312" y="1333500"/>
            <a:ext cx="6067958" cy="4524206"/>
          </a:xfrm>
          <a:prstGeom prst="rect">
            <a:avLst/>
          </a:prstGeom>
        </p:spPr>
      </p:pic>
      <p:pic>
        <p:nvPicPr>
          <p:cNvPr id="5" name="Picture 4">
            <a:extLst>
              <a:ext uri="{FF2B5EF4-FFF2-40B4-BE49-F238E27FC236}">
                <a16:creationId xmlns:a16="http://schemas.microsoft.com/office/drawing/2014/main" id="{F1533986-69EC-4FCA-B87B-C0ABC57612F1}"/>
              </a:ext>
            </a:extLst>
          </p:cNvPr>
          <p:cNvPicPr>
            <a:picLocks noChangeAspect="1"/>
          </p:cNvPicPr>
          <p:nvPr/>
        </p:nvPicPr>
        <p:blipFill>
          <a:blip r:embed="rId4"/>
          <a:stretch>
            <a:fillRect/>
          </a:stretch>
        </p:blipFill>
        <p:spPr>
          <a:xfrm>
            <a:off x="11199166" y="5613141"/>
            <a:ext cx="646644" cy="860317"/>
          </a:xfrm>
          <a:prstGeom prst="rect">
            <a:avLst/>
          </a:prstGeom>
        </p:spPr>
      </p:pic>
      <p:sp>
        <p:nvSpPr>
          <p:cNvPr id="7" name="Slide Number Placeholder 1">
            <a:extLst>
              <a:ext uri="{FF2B5EF4-FFF2-40B4-BE49-F238E27FC236}">
                <a16:creationId xmlns:a16="http://schemas.microsoft.com/office/drawing/2014/main" id="{F6C63730-A0F5-4D51-ADCC-F3D98FC684A6}"/>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20</a:t>
            </a:fld>
            <a:endParaRPr lang="en-US" sz="1200" dirty="0">
              <a:solidFill>
                <a:schemeClr val="bg1">
                  <a:lumMod val="50000"/>
                </a:schemeClr>
              </a:solidFill>
            </a:endParaRPr>
          </a:p>
        </p:txBody>
      </p:sp>
    </p:spTree>
    <p:extLst>
      <p:ext uri="{BB962C8B-B14F-4D97-AF65-F5344CB8AC3E}">
        <p14:creationId xmlns:p14="http://schemas.microsoft.com/office/powerpoint/2010/main" val="2642917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7F3BB-A576-40D9-ABC8-9B378178D20C}"/>
              </a:ext>
            </a:extLst>
          </p:cNvPr>
          <p:cNvSpPr>
            <a:spLocks noGrp="1"/>
          </p:cNvSpPr>
          <p:nvPr>
            <p:ph type="ctrTitle"/>
          </p:nvPr>
        </p:nvSpPr>
        <p:spPr/>
        <p:txBody>
          <a:bodyPr/>
          <a:lstStyle/>
          <a:p>
            <a:r>
              <a:rPr lang="en-US" b="1" dirty="0">
                <a:solidFill>
                  <a:srgbClr val="005A8B"/>
                </a:solidFill>
                <a:latin typeface="Arial" panose="020B0604020202020204" pitchFamily="34" charset="0"/>
                <a:cs typeface="Arial" panose="020B0604020202020204" pitchFamily="34" charset="0"/>
              </a:rPr>
              <a:t>FY22 Budget</a:t>
            </a:r>
          </a:p>
        </p:txBody>
      </p:sp>
      <p:pic>
        <p:nvPicPr>
          <p:cNvPr id="3" name="Picture 2">
            <a:extLst>
              <a:ext uri="{FF2B5EF4-FFF2-40B4-BE49-F238E27FC236}">
                <a16:creationId xmlns:a16="http://schemas.microsoft.com/office/drawing/2014/main" id="{8E2ED164-DDC5-4660-BCF5-4EE63128599D}"/>
              </a:ext>
            </a:extLst>
          </p:cNvPr>
          <p:cNvPicPr>
            <a:picLocks noChangeAspect="1"/>
          </p:cNvPicPr>
          <p:nvPr/>
        </p:nvPicPr>
        <p:blipFill>
          <a:blip r:embed="rId2"/>
          <a:stretch>
            <a:fillRect/>
          </a:stretch>
        </p:blipFill>
        <p:spPr>
          <a:xfrm>
            <a:off x="11244497" y="5601283"/>
            <a:ext cx="646644" cy="860317"/>
          </a:xfrm>
          <a:prstGeom prst="rect">
            <a:avLst/>
          </a:prstGeom>
        </p:spPr>
      </p:pic>
      <p:sp>
        <p:nvSpPr>
          <p:cNvPr id="5" name="Slide Number Placeholder 1">
            <a:extLst>
              <a:ext uri="{FF2B5EF4-FFF2-40B4-BE49-F238E27FC236}">
                <a16:creationId xmlns:a16="http://schemas.microsoft.com/office/drawing/2014/main" id="{BBDCCB7F-2CF8-4719-94CC-B5294F70B627}"/>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21</a:t>
            </a:fld>
            <a:endParaRPr lang="en-US" sz="1200" dirty="0">
              <a:solidFill>
                <a:schemeClr val="bg1">
                  <a:lumMod val="50000"/>
                </a:schemeClr>
              </a:solidFill>
            </a:endParaRPr>
          </a:p>
        </p:txBody>
      </p:sp>
    </p:spTree>
    <p:extLst>
      <p:ext uri="{BB962C8B-B14F-4D97-AF65-F5344CB8AC3E}">
        <p14:creationId xmlns:p14="http://schemas.microsoft.com/office/powerpoint/2010/main" val="4220700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04823"/>
            <a:ext cx="9434945" cy="697596"/>
          </a:xfrm>
        </p:spPr>
        <p:txBody>
          <a:bodyPr>
            <a:normAutofit fontScale="90000"/>
          </a:bodyPr>
          <a:lstStyle/>
          <a:p>
            <a:br>
              <a:rPr lang="en-US" sz="3100" dirty="0">
                <a:latin typeface="Arial" panose="020B0604020202020204" pitchFamily="34" charset="0"/>
                <a:cs typeface="Arial" panose="020B0604020202020204" pitchFamily="34" charset="0"/>
              </a:rPr>
            </a:br>
            <a:r>
              <a:rPr lang="en-US" sz="3100" b="1" dirty="0">
                <a:solidFill>
                  <a:srgbClr val="005A8B"/>
                </a:solidFill>
                <a:latin typeface="Arial" panose="020B0604020202020204" pitchFamily="34" charset="0"/>
                <a:cs typeface="Arial" panose="020B0604020202020204" pitchFamily="34" charset="0"/>
              </a:rPr>
              <a:t>Boston: Revenue &amp; Expenses- June Board Meeting</a:t>
            </a:r>
            <a:br>
              <a:rPr lang="en-US" dirty="0"/>
            </a:br>
            <a:endParaRPr lang="en-US" dirty="0"/>
          </a:p>
        </p:txBody>
      </p:sp>
      <p:sp>
        <p:nvSpPr>
          <p:cNvPr id="8" name="TextBox 7">
            <a:extLst>
              <a:ext uri="{FF2B5EF4-FFF2-40B4-BE49-F238E27FC236}">
                <a16:creationId xmlns:a16="http://schemas.microsoft.com/office/drawing/2014/main" id="{78942141-ABBD-4CFD-A664-EFDB69D9EC8B}"/>
              </a:ext>
            </a:extLst>
          </p:cNvPr>
          <p:cNvSpPr txBox="1"/>
          <p:nvPr/>
        </p:nvSpPr>
        <p:spPr>
          <a:xfrm>
            <a:off x="6096000" y="1099006"/>
            <a:ext cx="4779264" cy="3970318"/>
          </a:xfrm>
          <a:prstGeom prst="rect">
            <a:avLst/>
          </a:prstGeom>
          <a:noFill/>
        </p:spPr>
        <p:txBody>
          <a:bodyPr wrap="square" rtlCol="0">
            <a:spAutoFit/>
          </a:bodyPr>
          <a:lstStyle/>
          <a:p>
            <a:pPr marL="285750" indent="-285750">
              <a:buFont typeface="Arial" panose="020B0604020202020204" pitchFamily="34" charset="0"/>
              <a:buChar char="•"/>
            </a:pPr>
            <a:r>
              <a:rPr lang="en-US" dirty="0"/>
              <a:t>FY22 Budget planned for a $6.5M surplus</a:t>
            </a:r>
          </a:p>
          <a:p>
            <a:endParaRPr lang="en-US" dirty="0"/>
          </a:p>
          <a:p>
            <a:pPr marL="742950" lvl="1" indent="-285750">
              <a:buFont typeface="Arial" panose="020B0604020202020204" pitchFamily="34" charset="0"/>
              <a:buChar char="•"/>
            </a:pPr>
            <a:r>
              <a:rPr lang="en-US" dirty="0"/>
              <a:t>Assumed decline in net Tuition &amp; Fee revenues due to COVID-driven drop in foreign student enrollment</a:t>
            </a:r>
          </a:p>
          <a:p>
            <a:pPr lvl="1"/>
            <a:endParaRPr lang="en-US" dirty="0">
              <a:highlight>
                <a:srgbClr val="FFFF00"/>
              </a:highlight>
            </a:endParaRPr>
          </a:p>
          <a:p>
            <a:pPr marL="742950" lvl="1" indent="-285750">
              <a:buFont typeface="Arial" panose="020B0604020202020204" pitchFamily="34" charset="0"/>
              <a:buChar char="•"/>
            </a:pPr>
            <a:r>
              <a:rPr lang="en-US" dirty="0"/>
              <a:t>Salaries &amp; Fringe and Non-Personnel expenses rise due to COLA and campus return from remote operations</a:t>
            </a:r>
          </a:p>
          <a:p>
            <a:pPr lvl="1"/>
            <a:endParaRPr lang="en-US" dirty="0"/>
          </a:p>
          <a:p>
            <a:pPr marL="742950" lvl="1" indent="-285750">
              <a:buFont typeface="Arial" panose="020B0604020202020204" pitchFamily="34" charset="0"/>
              <a:buChar char="•"/>
            </a:pPr>
            <a:r>
              <a:rPr lang="en-US" dirty="0"/>
              <a:t>Full use of one-time Federal stimulus in Other Non-Operating revenue and Non-personnel and Scholarships &amp; Fellowships expenses</a:t>
            </a:r>
          </a:p>
        </p:txBody>
      </p:sp>
      <p:pic>
        <p:nvPicPr>
          <p:cNvPr id="3" name="Picture 2">
            <a:extLst>
              <a:ext uri="{FF2B5EF4-FFF2-40B4-BE49-F238E27FC236}">
                <a16:creationId xmlns:a16="http://schemas.microsoft.com/office/drawing/2014/main" id="{48C539B5-4656-4010-B2C1-FE97BC33214E}"/>
              </a:ext>
            </a:extLst>
          </p:cNvPr>
          <p:cNvPicPr>
            <a:picLocks noChangeAspect="1"/>
          </p:cNvPicPr>
          <p:nvPr/>
        </p:nvPicPr>
        <p:blipFill>
          <a:blip r:embed="rId3"/>
          <a:stretch>
            <a:fillRect/>
          </a:stretch>
        </p:blipFill>
        <p:spPr>
          <a:xfrm>
            <a:off x="638174" y="788119"/>
            <a:ext cx="5248275" cy="5865059"/>
          </a:xfrm>
          <a:prstGeom prst="rect">
            <a:avLst/>
          </a:prstGeom>
        </p:spPr>
      </p:pic>
      <p:pic>
        <p:nvPicPr>
          <p:cNvPr id="6" name="Picture 5">
            <a:extLst>
              <a:ext uri="{FF2B5EF4-FFF2-40B4-BE49-F238E27FC236}">
                <a16:creationId xmlns:a16="http://schemas.microsoft.com/office/drawing/2014/main" id="{FC27272F-3922-4E1C-A897-20C9543F478B}"/>
              </a:ext>
            </a:extLst>
          </p:cNvPr>
          <p:cNvPicPr>
            <a:picLocks noChangeAspect="1"/>
          </p:cNvPicPr>
          <p:nvPr/>
        </p:nvPicPr>
        <p:blipFill>
          <a:blip r:embed="rId4"/>
          <a:stretch>
            <a:fillRect/>
          </a:stretch>
        </p:blipFill>
        <p:spPr>
          <a:xfrm>
            <a:off x="11199166" y="5613141"/>
            <a:ext cx="646644" cy="860317"/>
          </a:xfrm>
          <a:prstGeom prst="rect">
            <a:avLst/>
          </a:prstGeom>
        </p:spPr>
      </p:pic>
      <p:sp>
        <p:nvSpPr>
          <p:cNvPr id="9" name="Slide Number Placeholder 1">
            <a:extLst>
              <a:ext uri="{FF2B5EF4-FFF2-40B4-BE49-F238E27FC236}">
                <a16:creationId xmlns:a16="http://schemas.microsoft.com/office/drawing/2014/main" id="{0A8F58E2-9795-4DB7-8BF3-6E50D0AC7F4F}"/>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22</a:t>
            </a:fld>
            <a:endParaRPr lang="en-US" sz="1200" dirty="0">
              <a:solidFill>
                <a:schemeClr val="bg1">
                  <a:lumMod val="50000"/>
                </a:schemeClr>
              </a:solidFill>
            </a:endParaRPr>
          </a:p>
        </p:txBody>
      </p:sp>
    </p:spTree>
    <p:extLst>
      <p:ext uri="{BB962C8B-B14F-4D97-AF65-F5344CB8AC3E}">
        <p14:creationId xmlns:p14="http://schemas.microsoft.com/office/powerpoint/2010/main" val="4001712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B4BF6FE-179F-E744-B6EB-9A6A01FC15E1}"/>
              </a:ext>
            </a:extLst>
          </p:cNvPr>
          <p:cNvSpPr txBox="1">
            <a:spLocks/>
          </p:cNvSpPr>
          <p:nvPr/>
        </p:nvSpPr>
        <p:spPr>
          <a:xfrm>
            <a:off x="852406" y="250489"/>
            <a:ext cx="9806495"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altLang="en-US" sz="4400" b="1" dirty="0">
              <a:solidFill>
                <a:srgbClr val="1E5D93"/>
              </a:solidFill>
            </a:endParaRPr>
          </a:p>
        </p:txBody>
      </p:sp>
      <p:sp>
        <p:nvSpPr>
          <p:cNvPr id="5" name="TextBox 4">
            <a:extLst>
              <a:ext uri="{FF2B5EF4-FFF2-40B4-BE49-F238E27FC236}">
                <a16:creationId xmlns:a16="http://schemas.microsoft.com/office/drawing/2014/main" id="{C5A3E3CB-172A-412B-99A8-B5FE26583EF6}"/>
              </a:ext>
            </a:extLst>
          </p:cNvPr>
          <p:cNvSpPr txBox="1"/>
          <p:nvPr/>
        </p:nvSpPr>
        <p:spPr>
          <a:xfrm>
            <a:off x="1023372" y="1563807"/>
            <a:ext cx="9383415" cy="3231654"/>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
                <a:srgbClr val="005389"/>
              </a:buClr>
              <a:buSzTx/>
              <a:buFont typeface="Lucida Grande" pitchFamily="36" charset="0"/>
              <a:buNone/>
              <a:tabLst/>
              <a:defRPr/>
            </a:pPr>
            <a:r>
              <a:rPr kumimoji="0" lang="en-US" sz="2000" b="0" i="0" u="none" strike="noStrike" kern="0" cap="none" spc="0" normalizeH="0" baseline="0" noProof="0" dirty="0">
                <a:ln>
                  <a:noFill/>
                </a:ln>
                <a:effectLst/>
                <a:uLnTx/>
                <a:uFillTx/>
                <a:latin typeface="Arial"/>
              </a:rPr>
              <a:t>The baseline budget adopted in July is being updated at points throughout the fiscal year, largely due to revenue uncertainties related to enrollment and COVID stimulus funds.</a:t>
            </a:r>
          </a:p>
          <a:p>
            <a:pPr marL="0" marR="0" lvl="0" indent="0" algn="l" defTabSz="914400" rtl="0" eaLnBrk="1" fontAlgn="base" latinLnBrk="0" hangingPunct="1">
              <a:lnSpc>
                <a:spcPct val="100000"/>
              </a:lnSpc>
              <a:spcBef>
                <a:spcPct val="20000"/>
              </a:spcBef>
              <a:spcAft>
                <a:spcPct val="0"/>
              </a:spcAft>
              <a:buClr>
                <a:srgbClr val="005389"/>
              </a:buClr>
              <a:buSzTx/>
              <a:buFont typeface="Lucida Grande" pitchFamily="36" charset="0"/>
              <a:buNone/>
              <a:tabLst/>
              <a:defRPr/>
            </a:pPr>
            <a:endParaRPr kumimoji="0" lang="en-US" sz="2000" b="0" i="0" u="none" strike="noStrike" kern="0" cap="none" spc="0" normalizeH="0" baseline="0" noProof="0" dirty="0">
              <a:ln>
                <a:noFill/>
              </a:ln>
              <a:effectLst/>
              <a:uLnTx/>
              <a:uFillTx/>
              <a:latin typeface="Arial"/>
            </a:endParaRPr>
          </a:p>
          <a:p>
            <a:pPr marL="0" marR="0" lvl="0" indent="0" algn="l" defTabSz="914400" rtl="0" eaLnBrk="1" fontAlgn="base" latinLnBrk="0" hangingPunct="1">
              <a:lnSpc>
                <a:spcPct val="100000"/>
              </a:lnSpc>
              <a:spcBef>
                <a:spcPct val="20000"/>
              </a:spcBef>
              <a:spcAft>
                <a:spcPct val="0"/>
              </a:spcAft>
              <a:buClr>
                <a:srgbClr val="005389"/>
              </a:buClr>
              <a:buSzTx/>
              <a:buFont typeface="Lucida Grande" pitchFamily="36" charset="0"/>
              <a:buNone/>
              <a:tabLst/>
              <a:defRPr/>
            </a:pPr>
            <a:r>
              <a:rPr kumimoji="0" lang="en-US" sz="2000" b="0" i="0" u="none" strike="noStrike" kern="0" cap="none" spc="0" normalizeH="0" baseline="0" noProof="0" dirty="0">
                <a:ln>
                  <a:noFill/>
                </a:ln>
                <a:effectLst/>
                <a:uLnTx/>
                <a:uFillTx/>
                <a:latin typeface="Arial"/>
              </a:rPr>
              <a:t>The campus is updating budget plans at the following milestones:</a:t>
            </a:r>
          </a:p>
          <a:p>
            <a:pPr marL="0" marR="0" lvl="0" indent="0" algn="l" defTabSz="914400" rtl="0" eaLnBrk="1" fontAlgn="base" latinLnBrk="0" hangingPunct="1">
              <a:lnSpc>
                <a:spcPct val="100000"/>
              </a:lnSpc>
              <a:spcBef>
                <a:spcPct val="20000"/>
              </a:spcBef>
              <a:spcAft>
                <a:spcPct val="0"/>
              </a:spcAft>
              <a:buClr>
                <a:srgbClr val="005389"/>
              </a:buClr>
              <a:buSzTx/>
              <a:buFont typeface="Lucida Grande" pitchFamily="36" charset="0"/>
              <a:buNone/>
              <a:tabLst/>
              <a:defRPr/>
            </a:pPr>
            <a:endParaRPr kumimoji="0" lang="en-US" sz="2000" b="0" i="0" u="none" strike="noStrike" kern="0" cap="none" spc="0" normalizeH="0" baseline="0" noProof="0" dirty="0">
              <a:ln>
                <a:noFill/>
              </a:ln>
              <a:effectLst/>
              <a:uLnTx/>
              <a:uFillTx/>
              <a:latin typeface="Arial"/>
            </a:endParaRPr>
          </a:p>
          <a:p>
            <a:pPr marL="0" marR="0" lvl="0" indent="0" algn="l" defTabSz="914400" rtl="0" eaLnBrk="1" fontAlgn="base" latinLnBrk="0" hangingPunct="1">
              <a:lnSpc>
                <a:spcPct val="100000"/>
              </a:lnSpc>
              <a:spcBef>
                <a:spcPct val="20000"/>
              </a:spcBef>
              <a:spcAft>
                <a:spcPct val="0"/>
              </a:spcAft>
              <a:buClr>
                <a:srgbClr val="005389"/>
              </a:buClr>
              <a:buSzTx/>
              <a:buFont typeface="Lucida Grande" pitchFamily="36" charset="0"/>
              <a:buNone/>
              <a:tabLst/>
              <a:defRPr/>
            </a:pPr>
            <a:r>
              <a:rPr kumimoji="0" lang="en-US" sz="2000" b="0" i="0" u="none" strike="noStrike" kern="0" cap="none" spc="0" normalizeH="0" baseline="0" noProof="0" dirty="0">
                <a:ln>
                  <a:noFill/>
                </a:ln>
                <a:effectLst/>
                <a:uLnTx/>
                <a:uFillTx/>
                <a:latin typeface="Arial"/>
              </a:rPr>
              <a:t>	1.) Enrollment after add/drop – Updated in October</a:t>
            </a:r>
          </a:p>
          <a:p>
            <a:pPr marL="0" marR="0" lvl="0" indent="0" algn="l" defTabSz="914400" rtl="0" eaLnBrk="1" fontAlgn="base" latinLnBrk="0" hangingPunct="1">
              <a:lnSpc>
                <a:spcPct val="100000"/>
              </a:lnSpc>
              <a:spcBef>
                <a:spcPct val="20000"/>
              </a:spcBef>
              <a:spcAft>
                <a:spcPct val="0"/>
              </a:spcAft>
              <a:buClr>
                <a:srgbClr val="005389"/>
              </a:buClr>
              <a:buSzTx/>
              <a:buFont typeface="Lucida Grande" pitchFamily="36" charset="0"/>
              <a:buNone/>
              <a:tabLst/>
              <a:defRPr/>
            </a:pPr>
            <a:endParaRPr kumimoji="0" lang="en-US" sz="2000" b="0" i="0" u="none" strike="noStrike" kern="0" cap="none" spc="0" normalizeH="0" baseline="0" noProof="0" dirty="0">
              <a:ln>
                <a:noFill/>
              </a:ln>
              <a:effectLst/>
              <a:uLnTx/>
              <a:uFillTx/>
              <a:latin typeface="Arial"/>
            </a:endParaRPr>
          </a:p>
          <a:p>
            <a:pPr marL="0" marR="0" lvl="0" indent="0" algn="l" defTabSz="914400" rtl="0" eaLnBrk="1" fontAlgn="base" latinLnBrk="0" hangingPunct="1">
              <a:lnSpc>
                <a:spcPct val="100000"/>
              </a:lnSpc>
              <a:spcBef>
                <a:spcPct val="20000"/>
              </a:spcBef>
              <a:spcAft>
                <a:spcPct val="0"/>
              </a:spcAft>
              <a:buClr>
                <a:srgbClr val="005389"/>
              </a:buClr>
              <a:buSzTx/>
              <a:buFont typeface="Lucida Grande" pitchFamily="36" charset="0"/>
              <a:buNone/>
              <a:tabLst/>
              <a:defRPr/>
            </a:pPr>
            <a:r>
              <a:rPr kumimoji="0" lang="en-US" sz="2000" b="0" i="0" u="none" strike="noStrike" kern="0" cap="none" spc="0" normalizeH="0" baseline="0" noProof="0" dirty="0">
                <a:ln>
                  <a:noFill/>
                </a:ln>
                <a:effectLst/>
                <a:uLnTx/>
                <a:uFillTx/>
                <a:latin typeface="Arial"/>
              </a:rPr>
              <a:t>	2) Finalization of spring semester plans – December/January</a:t>
            </a:r>
          </a:p>
        </p:txBody>
      </p:sp>
      <p:sp>
        <p:nvSpPr>
          <p:cNvPr id="9" name="TextBox 8">
            <a:extLst>
              <a:ext uri="{FF2B5EF4-FFF2-40B4-BE49-F238E27FC236}">
                <a16:creationId xmlns:a16="http://schemas.microsoft.com/office/drawing/2014/main" id="{E59FF047-0BBB-4C34-8E2E-EE46742FB40F}"/>
              </a:ext>
            </a:extLst>
          </p:cNvPr>
          <p:cNvSpPr txBox="1"/>
          <p:nvPr/>
        </p:nvSpPr>
        <p:spPr>
          <a:xfrm>
            <a:off x="1023582" y="573207"/>
            <a:ext cx="7448265" cy="646331"/>
          </a:xfrm>
          <a:prstGeom prst="rect">
            <a:avLst/>
          </a:prstGeom>
          <a:noFill/>
        </p:spPr>
        <p:txBody>
          <a:bodyPr wrap="square">
            <a:spAutoFit/>
          </a:bodyPr>
          <a:lstStyle/>
          <a:p>
            <a:r>
              <a:rPr kumimoji="0" lang="en-US" sz="3600" b="0" i="0" u="none" strike="noStrike" kern="0" cap="none" spc="0" normalizeH="0" baseline="0" noProof="0" dirty="0">
                <a:ln>
                  <a:noFill/>
                </a:ln>
                <a:solidFill>
                  <a:srgbClr val="005A8B"/>
                </a:solidFill>
                <a:effectLst/>
                <a:uLnTx/>
                <a:uFillTx/>
                <a:latin typeface="Arial Bold"/>
              </a:rPr>
              <a:t>FY22 Budget Updates</a:t>
            </a:r>
            <a:endParaRPr lang="en-US" dirty="0"/>
          </a:p>
        </p:txBody>
      </p:sp>
      <p:pic>
        <p:nvPicPr>
          <p:cNvPr id="7" name="Picture 6">
            <a:extLst>
              <a:ext uri="{FF2B5EF4-FFF2-40B4-BE49-F238E27FC236}">
                <a16:creationId xmlns:a16="http://schemas.microsoft.com/office/drawing/2014/main" id="{82AF1CEF-F4CF-4BCC-8E05-D54B8BA526DE}"/>
              </a:ext>
            </a:extLst>
          </p:cNvPr>
          <p:cNvPicPr>
            <a:picLocks noChangeAspect="1"/>
          </p:cNvPicPr>
          <p:nvPr/>
        </p:nvPicPr>
        <p:blipFill>
          <a:blip r:embed="rId2"/>
          <a:stretch>
            <a:fillRect/>
          </a:stretch>
        </p:blipFill>
        <p:spPr>
          <a:xfrm>
            <a:off x="11199166" y="5613141"/>
            <a:ext cx="646644" cy="860317"/>
          </a:xfrm>
          <a:prstGeom prst="rect">
            <a:avLst/>
          </a:prstGeom>
        </p:spPr>
      </p:pic>
      <p:sp>
        <p:nvSpPr>
          <p:cNvPr id="8" name="Slide Number Placeholder 1">
            <a:extLst>
              <a:ext uri="{FF2B5EF4-FFF2-40B4-BE49-F238E27FC236}">
                <a16:creationId xmlns:a16="http://schemas.microsoft.com/office/drawing/2014/main" id="{5032BD30-53AF-4721-AC99-B08AD581F1F3}"/>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23</a:t>
            </a:fld>
            <a:endParaRPr lang="en-US" sz="1200" dirty="0">
              <a:solidFill>
                <a:schemeClr val="bg1">
                  <a:lumMod val="50000"/>
                </a:schemeClr>
              </a:solidFill>
            </a:endParaRPr>
          </a:p>
        </p:txBody>
      </p:sp>
    </p:spTree>
    <p:extLst>
      <p:ext uri="{BB962C8B-B14F-4D97-AF65-F5344CB8AC3E}">
        <p14:creationId xmlns:p14="http://schemas.microsoft.com/office/powerpoint/2010/main" val="2669366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28624" y="124978"/>
            <a:ext cx="9445477" cy="495300"/>
          </a:xfrm>
        </p:spPr>
        <p:txBody>
          <a:bodyPr>
            <a:normAutofit/>
          </a:bodyPr>
          <a:lstStyle/>
          <a:p>
            <a:r>
              <a:rPr lang="en-US" sz="2800" b="1" dirty="0">
                <a:solidFill>
                  <a:srgbClr val="005A8B"/>
                </a:solidFill>
                <a:latin typeface="Arial" panose="020B0604020202020204" pitchFamily="34" charset="0"/>
                <a:cs typeface="Arial" panose="020B0604020202020204" pitchFamily="34" charset="0"/>
              </a:rPr>
              <a:t>First Quarter Projection </a:t>
            </a:r>
          </a:p>
        </p:txBody>
      </p:sp>
      <p:sp>
        <p:nvSpPr>
          <p:cNvPr id="12" name="TextBox 11">
            <a:extLst>
              <a:ext uri="{FF2B5EF4-FFF2-40B4-BE49-F238E27FC236}">
                <a16:creationId xmlns:a16="http://schemas.microsoft.com/office/drawing/2014/main" id="{1F6A1E65-0D75-4106-9B6C-976887C7045F}"/>
              </a:ext>
            </a:extLst>
          </p:cNvPr>
          <p:cNvSpPr txBox="1"/>
          <p:nvPr/>
        </p:nvSpPr>
        <p:spPr>
          <a:xfrm>
            <a:off x="7347695" y="620278"/>
            <a:ext cx="4415680" cy="5909310"/>
          </a:xfrm>
          <a:prstGeom prst="rect">
            <a:avLst/>
          </a:prstGeom>
          <a:noFill/>
        </p:spPr>
        <p:txBody>
          <a:bodyPr wrap="square" rtlCol="0">
            <a:spAutoFit/>
          </a:bodyPr>
          <a:lstStyle/>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No longer projecting a surplus</a:t>
            </a:r>
          </a:p>
          <a:p>
            <a:pPr lvl="1"/>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Reduced net tuition revenue due to: </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Fall enrollment (and effect on spring) $6.2M</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Increased restricted aid $1.4M</a:t>
            </a:r>
          </a:p>
          <a:p>
            <a:pPr lvl="1"/>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State Appropriation (COLA increase), Grant, Auxiliary and Other Non/Operating</a:t>
            </a:r>
          </a:p>
          <a:p>
            <a:pPr lvl="1"/>
            <a:endParaRPr lang="en-US" baseline="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Increased expenses in Salaries &amp; Fringe (COLA increase) and Non-Personnel (Discharge of student AR with HEERF funds)</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Planning to end the year in balance but still need to monitor certain key items:</a:t>
            </a:r>
          </a:p>
          <a:p>
            <a:pPr marL="742950" lvl="1" indent="-285750">
              <a:buFont typeface="Arial" panose="020B0604020202020204" pitchFamily="34" charset="0"/>
              <a:buChar char="•"/>
            </a:pPr>
            <a:r>
              <a:rPr lang="en-US" b="1" dirty="0">
                <a:latin typeface="Arial" panose="020B0604020202020204" pitchFamily="34" charset="0"/>
                <a:cs typeface="Arial" panose="020B0604020202020204" pitchFamily="34" charset="0"/>
              </a:rPr>
              <a:t>(+) State ARPA funds</a:t>
            </a:r>
          </a:p>
          <a:p>
            <a:pPr marL="742950" lvl="1" indent="-285750">
              <a:buFont typeface="Arial" panose="020B0604020202020204" pitchFamily="34" charset="0"/>
              <a:buChar char="•"/>
            </a:pPr>
            <a:r>
              <a:rPr lang="en-US" b="1" dirty="0">
                <a:latin typeface="Arial" panose="020B0604020202020204" pitchFamily="34" charset="0"/>
                <a:cs typeface="Arial" panose="020B0604020202020204" pitchFamily="34" charset="0"/>
              </a:rPr>
              <a:t>(-) Spring &amp; Summer enrollment</a:t>
            </a:r>
            <a:endParaRPr lang="en-US"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6A8E7C07-416C-4B08-AC1F-3AE9E72491C3}"/>
              </a:ext>
            </a:extLst>
          </p:cNvPr>
          <p:cNvPicPr>
            <a:picLocks noChangeAspect="1"/>
          </p:cNvPicPr>
          <p:nvPr/>
        </p:nvPicPr>
        <p:blipFill>
          <a:blip r:embed="rId3"/>
          <a:stretch>
            <a:fillRect/>
          </a:stretch>
        </p:blipFill>
        <p:spPr>
          <a:xfrm>
            <a:off x="428625" y="700087"/>
            <a:ext cx="6664896" cy="5729288"/>
          </a:xfrm>
          <a:prstGeom prst="rect">
            <a:avLst/>
          </a:prstGeom>
        </p:spPr>
      </p:pic>
      <p:sp>
        <p:nvSpPr>
          <p:cNvPr id="6" name="Slide Number Placeholder 1">
            <a:extLst>
              <a:ext uri="{FF2B5EF4-FFF2-40B4-BE49-F238E27FC236}">
                <a16:creationId xmlns:a16="http://schemas.microsoft.com/office/drawing/2014/main" id="{3BE680DF-59F9-4F56-A0F7-BC16028CFBEE}"/>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24</a:t>
            </a:fld>
            <a:endParaRPr lang="en-US" sz="1200" dirty="0">
              <a:solidFill>
                <a:schemeClr val="bg1">
                  <a:lumMod val="50000"/>
                </a:schemeClr>
              </a:solidFill>
            </a:endParaRPr>
          </a:p>
        </p:txBody>
      </p:sp>
    </p:spTree>
    <p:extLst>
      <p:ext uri="{BB962C8B-B14F-4D97-AF65-F5344CB8AC3E}">
        <p14:creationId xmlns:p14="http://schemas.microsoft.com/office/powerpoint/2010/main" val="4052909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7F3BB-A576-40D9-ABC8-9B378178D20C}"/>
              </a:ext>
            </a:extLst>
          </p:cNvPr>
          <p:cNvSpPr>
            <a:spLocks noGrp="1"/>
          </p:cNvSpPr>
          <p:nvPr>
            <p:ph type="ctrTitle"/>
          </p:nvPr>
        </p:nvSpPr>
        <p:spPr/>
        <p:txBody>
          <a:bodyPr/>
          <a:lstStyle/>
          <a:p>
            <a:r>
              <a:rPr lang="en-US" b="1" dirty="0">
                <a:solidFill>
                  <a:srgbClr val="005A8B"/>
                </a:solidFill>
                <a:latin typeface="Arial" panose="020B0604020202020204" pitchFamily="34" charset="0"/>
                <a:cs typeface="Arial" panose="020B0604020202020204" pitchFamily="34" charset="0"/>
              </a:rPr>
              <a:t>Federal Stimulus Funds</a:t>
            </a:r>
          </a:p>
        </p:txBody>
      </p:sp>
      <p:pic>
        <p:nvPicPr>
          <p:cNvPr id="3" name="Picture 2">
            <a:extLst>
              <a:ext uri="{FF2B5EF4-FFF2-40B4-BE49-F238E27FC236}">
                <a16:creationId xmlns:a16="http://schemas.microsoft.com/office/drawing/2014/main" id="{817F9CCE-AC6A-4FF4-BE11-D753F8CB56C3}"/>
              </a:ext>
            </a:extLst>
          </p:cNvPr>
          <p:cNvPicPr>
            <a:picLocks noChangeAspect="1"/>
          </p:cNvPicPr>
          <p:nvPr/>
        </p:nvPicPr>
        <p:blipFill>
          <a:blip r:embed="rId2"/>
          <a:stretch>
            <a:fillRect/>
          </a:stretch>
        </p:blipFill>
        <p:spPr>
          <a:xfrm>
            <a:off x="11244497" y="5601283"/>
            <a:ext cx="646644" cy="860317"/>
          </a:xfrm>
          <a:prstGeom prst="rect">
            <a:avLst/>
          </a:prstGeom>
        </p:spPr>
      </p:pic>
      <p:sp>
        <p:nvSpPr>
          <p:cNvPr id="5" name="Slide Number Placeholder 1">
            <a:extLst>
              <a:ext uri="{FF2B5EF4-FFF2-40B4-BE49-F238E27FC236}">
                <a16:creationId xmlns:a16="http://schemas.microsoft.com/office/drawing/2014/main" id="{4B94AF0F-D58B-4C77-9C3F-2F6183F691B2}"/>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25</a:t>
            </a:fld>
            <a:endParaRPr lang="en-US" sz="1200" dirty="0">
              <a:solidFill>
                <a:schemeClr val="bg1">
                  <a:lumMod val="50000"/>
                </a:schemeClr>
              </a:solidFill>
            </a:endParaRPr>
          </a:p>
        </p:txBody>
      </p:sp>
    </p:spTree>
    <p:extLst>
      <p:ext uri="{BB962C8B-B14F-4D97-AF65-F5344CB8AC3E}">
        <p14:creationId xmlns:p14="http://schemas.microsoft.com/office/powerpoint/2010/main" val="1732752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0D0DAD-066B-4ADC-A3C9-693742F651C1}"/>
              </a:ext>
            </a:extLst>
          </p:cNvPr>
          <p:cNvSpPr>
            <a:spLocks noGrp="1"/>
          </p:cNvSpPr>
          <p:nvPr>
            <p:ph type="title"/>
          </p:nvPr>
        </p:nvSpPr>
        <p:spPr>
          <a:xfrm>
            <a:off x="398130" y="482713"/>
            <a:ext cx="9550400" cy="531463"/>
          </a:xfrm>
        </p:spPr>
        <p:txBody>
          <a:bodyPr>
            <a:normAutofit fontScale="90000"/>
          </a:bodyPr>
          <a:lstStyle/>
          <a:p>
            <a:r>
              <a:rPr lang="en-US" sz="3100" b="1" dirty="0">
                <a:solidFill>
                  <a:srgbClr val="005A8B"/>
                </a:solidFill>
                <a:latin typeface="Arial" panose="020B0604020202020204" pitchFamily="34" charset="0"/>
                <a:cs typeface="Arial" panose="020B0604020202020204" pitchFamily="34" charset="0"/>
              </a:rPr>
              <a:t>UMB State &amp; Federal Stimulus Funds Awarded to Date</a:t>
            </a:r>
            <a:br>
              <a:rPr lang="en-US" dirty="0"/>
            </a:br>
            <a:r>
              <a:rPr lang="en-US" sz="1600" b="1" dirty="0">
                <a:solidFill>
                  <a:srgbClr val="005A8B"/>
                </a:solidFill>
                <a:hlinkClick r:id="rId3">
                  <a:extLst>
                    <a:ext uri="{A12FA001-AC4F-418D-AE19-62706E023703}">
                      <ahyp:hlinkClr xmlns:ahyp="http://schemas.microsoft.com/office/drawing/2018/hyperlinkcolor" val="tx"/>
                    </a:ext>
                  </a:extLst>
                </a:hlinkClick>
              </a:rPr>
              <a:t>https://www.umb.edu/the_university/covid_19_federal_assistance</a:t>
            </a:r>
            <a:endParaRPr lang="en-US" b="1" dirty="0">
              <a:solidFill>
                <a:srgbClr val="005A8B"/>
              </a:solidFill>
            </a:endParaRPr>
          </a:p>
        </p:txBody>
      </p:sp>
      <p:graphicFrame>
        <p:nvGraphicFramePr>
          <p:cNvPr id="4" name="Table 4">
            <a:extLst>
              <a:ext uri="{FF2B5EF4-FFF2-40B4-BE49-F238E27FC236}">
                <a16:creationId xmlns:a16="http://schemas.microsoft.com/office/drawing/2014/main" id="{6CE8EF96-3A5D-4D62-A77C-02748C26AF96}"/>
              </a:ext>
            </a:extLst>
          </p:cNvPr>
          <p:cNvGraphicFramePr>
            <a:graphicFrameLocks/>
          </p:cNvGraphicFramePr>
          <p:nvPr/>
        </p:nvGraphicFramePr>
        <p:xfrm>
          <a:off x="398130" y="1500188"/>
          <a:ext cx="9703133" cy="3657599"/>
        </p:xfrm>
        <a:graphic>
          <a:graphicData uri="http://schemas.openxmlformats.org/drawingml/2006/table">
            <a:tbl>
              <a:tblPr firstRow="1" bandRow="1">
                <a:tableStyleId>{5C22544A-7EE6-4342-B048-85BDC9FD1C3A}</a:tableStyleId>
              </a:tblPr>
              <a:tblGrid>
                <a:gridCol w="2750979">
                  <a:extLst>
                    <a:ext uri="{9D8B030D-6E8A-4147-A177-3AD203B41FA5}">
                      <a16:colId xmlns:a16="http://schemas.microsoft.com/office/drawing/2014/main" val="2476299196"/>
                    </a:ext>
                  </a:extLst>
                </a:gridCol>
                <a:gridCol w="1355492">
                  <a:extLst>
                    <a:ext uri="{9D8B030D-6E8A-4147-A177-3AD203B41FA5}">
                      <a16:colId xmlns:a16="http://schemas.microsoft.com/office/drawing/2014/main" val="2234763488"/>
                    </a:ext>
                  </a:extLst>
                </a:gridCol>
                <a:gridCol w="1715408">
                  <a:extLst>
                    <a:ext uri="{9D8B030D-6E8A-4147-A177-3AD203B41FA5}">
                      <a16:colId xmlns:a16="http://schemas.microsoft.com/office/drawing/2014/main" val="1566268777"/>
                    </a:ext>
                  </a:extLst>
                </a:gridCol>
                <a:gridCol w="1940627">
                  <a:extLst>
                    <a:ext uri="{9D8B030D-6E8A-4147-A177-3AD203B41FA5}">
                      <a16:colId xmlns:a16="http://schemas.microsoft.com/office/drawing/2014/main" val="4145505538"/>
                    </a:ext>
                  </a:extLst>
                </a:gridCol>
                <a:gridCol w="1940627">
                  <a:extLst>
                    <a:ext uri="{9D8B030D-6E8A-4147-A177-3AD203B41FA5}">
                      <a16:colId xmlns:a16="http://schemas.microsoft.com/office/drawing/2014/main" val="2682105444"/>
                    </a:ext>
                  </a:extLst>
                </a:gridCol>
              </a:tblGrid>
              <a:tr h="379268">
                <a:tc>
                  <a:txBody>
                    <a:bodyPr/>
                    <a:lstStyle/>
                    <a:p>
                      <a:r>
                        <a:rPr lang="en-US" dirty="0">
                          <a:solidFill>
                            <a:schemeClr val="accent3"/>
                          </a:solidFill>
                        </a:rPr>
                        <a:t>NAME</a:t>
                      </a:r>
                    </a:p>
                  </a:txBody>
                  <a:tcPr/>
                </a:tc>
                <a:tc>
                  <a:txBody>
                    <a:bodyPr/>
                    <a:lstStyle/>
                    <a:p>
                      <a:pPr algn="ctr"/>
                      <a:r>
                        <a:rPr lang="en-US" dirty="0">
                          <a:solidFill>
                            <a:schemeClr val="accent3"/>
                          </a:solidFill>
                        </a:rPr>
                        <a:t>AKA</a:t>
                      </a:r>
                    </a:p>
                  </a:txBody>
                  <a:tcPr/>
                </a:tc>
                <a:tc>
                  <a:txBody>
                    <a:bodyPr/>
                    <a:lstStyle/>
                    <a:p>
                      <a:pPr algn="r"/>
                      <a:r>
                        <a:rPr lang="en-US" dirty="0">
                          <a:solidFill>
                            <a:schemeClr val="accent3"/>
                          </a:solidFill>
                        </a:rPr>
                        <a:t>STUDENT/MSI</a:t>
                      </a:r>
                    </a:p>
                  </a:txBody>
                  <a:tcPr/>
                </a:tc>
                <a:tc>
                  <a:txBody>
                    <a:bodyPr/>
                    <a:lstStyle/>
                    <a:p>
                      <a:pPr algn="r"/>
                      <a:r>
                        <a:rPr lang="en-US" dirty="0">
                          <a:solidFill>
                            <a:schemeClr val="accent3"/>
                          </a:solidFill>
                        </a:rPr>
                        <a:t>INSTITUTION</a:t>
                      </a:r>
                    </a:p>
                  </a:txBody>
                  <a:tcPr/>
                </a:tc>
                <a:tc>
                  <a:txBody>
                    <a:bodyPr/>
                    <a:lstStyle/>
                    <a:p>
                      <a:pPr algn="r"/>
                      <a:r>
                        <a:rPr lang="en-US" dirty="0">
                          <a:solidFill>
                            <a:schemeClr val="accent3"/>
                          </a:solidFill>
                        </a:rPr>
                        <a:t>TOTAL</a:t>
                      </a:r>
                    </a:p>
                  </a:txBody>
                  <a:tcPr/>
                </a:tc>
                <a:extLst>
                  <a:ext uri="{0D108BD9-81ED-4DB2-BD59-A6C34878D82A}">
                    <a16:rowId xmlns:a16="http://schemas.microsoft.com/office/drawing/2014/main" val="3922075489"/>
                  </a:ext>
                </a:extLst>
              </a:tr>
              <a:tr h="654627">
                <a:tc>
                  <a:txBody>
                    <a:bodyPr/>
                    <a:lstStyle/>
                    <a:p>
                      <a:r>
                        <a:rPr lang="en-US" dirty="0">
                          <a:solidFill>
                            <a:srgbClr val="005A8B"/>
                          </a:solidFill>
                        </a:rPr>
                        <a:t>Coronavirus Aid, Relief, and Economic Security Act</a:t>
                      </a:r>
                    </a:p>
                  </a:txBody>
                  <a:tcPr/>
                </a:tc>
                <a:tc>
                  <a:txBody>
                    <a:bodyPr/>
                    <a:lstStyle/>
                    <a:p>
                      <a:r>
                        <a:rPr lang="en-US" dirty="0">
                          <a:solidFill>
                            <a:srgbClr val="005A8B"/>
                          </a:solidFill>
                        </a:rPr>
                        <a:t>“CARES”, “HEERF I”</a:t>
                      </a:r>
                    </a:p>
                  </a:txBody>
                  <a:tcPr/>
                </a:tc>
                <a:tc>
                  <a:txBody>
                    <a:bodyPr/>
                    <a:lstStyle/>
                    <a:p>
                      <a:pPr algn="r"/>
                      <a:r>
                        <a:rPr lang="en-US" dirty="0">
                          <a:solidFill>
                            <a:srgbClr val="005A8B"/>
                          </a:solidFill>
                        </a:rPr>
                        <a:t>$6,141,512</a:t>
                      </a:r>
                    </a:p>
                  </a:txBody>
                  <a:tcPr/>
                </a:tc>
                <a:tc>
                  <a:txBody>
                    <a:bodyPr/>
                    <a:lstStyle/>
                    <a:p>
                      <a:pPr algn="r"/>
                      <a:r>
                        <a:rPr lang="en-US" dirty="0">
                          <a:solidFill>
                            <a:srgbClr val="005A8B"/>
                          </a:solidFill>
                        </a:rPr>
                        <a:t>$6,092,326</a:t>
                      </a:r>
                    </a:p>
                  </a:txBody>
                  <a:tcPr/>
                </a:tc>
                <a:tc>
                  <a:txBody>
                    <a:bodyPr/>
                    <a:lstStyle/>
                    <a:p>
                      <a:pPr algn="r"/>
                      <a:r>
                        <a:rPr lang="en-US" dirty="0">
                          <a:solidFill>
                            <a:srgbClr val="005A8B"/>
                          </a:solidFill>
                        </a:rPr>
                        <a:t>$12,233,838</a:t>
                      </a:r>
                    </a:p>
                  </a:txBody>
                  <a:tcPr/>
                </a:tc>
                <a:extLst>
                  <a:ext uri="{0D108BD9-81ED-4DB2-BD59-A6C34878D82A}">
                    <a16:rowId xmlns:a16="http://schemas.microsoft.com/office/drawing/2014/main" val="1492114847"/>
                  </a:ext>
                </a:extLst>
              </a:tr>
              <a:tr h="935182">
                <a:tc>
                  <a:txBody>
                    <a:bodyPr/>
                    <a:lstStyle/>
                    <a:p>
                      <a:r>
                        <a:rPr lang="en-US" dirty="0">
                          <a:solidFill>
                            <a:srgbClr val="005A8B"/>
                          </a:solidFill>
                        </a:rPr>
                        <a:t>Coronavirus Response and Relief Supplemental Appropriations</a:t>
                      </a:r>
                    </a:p>
                  </a:txBody>
                  <a:tcPr/>
                </a:tc>
                <a:tc>
                  <a:txBody>
                    <a:bodyPr/>
                    <a:lstStyle/>
                    <a:p>
                      <a:r>
                        <a:rPr lang="en-US" dirty="0">
                          <a:solidFill>
                            <a:srgbClr val="005A8B"/>
                          </a:solidFill>
                        </a:rPr>
                        <a:t>“CRRSAA”, “HEERF II”</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800" dirty="0">
                          <a:solidFill>
                            <a:srgbClr val="005A8B"/>
                          </a:solidFill>
                        </a:rPr>
                        <a:t>6,092,326</a:t>
                      </a:r>
                    </a:p>
                  </a:txBody>
                  <a:tcPr/>
                </a:tc>
                <a:tc>
                  <a:txBody>
                    <a:bodyPr/>
                    <a:lstStyle/>
                    <a:p>
                      <a:pPr algn="r"/>
                      <a:r>
                        <a:rPr lang="en-US" sz="1800" dirty="0">
                          <a:solidFill>
                            <a:srgbClr val="005A8B"/>
                          </a:solidFill>
                        </a:rPr>
                        <a:t>15,288,955</a:t>
                      </a:r>
                      <a:r>
                        <a:rPr lang="en-US" dirty="0">
                          <a:solidFill>
                            <a:srgbClr val="005A8B"/>
                          </a:solidFill>
                        </a:rPr>
                        <a:t> </a:t>
                      </a:r>
                    </a:p>
                  </a:txBody>
                  <a:tcPr/>
                </a:tc>
                <a:tc>
                  <a:txBody>
                    <a:bodyPr/>
                    <a:lstStyle/>
                    <a:p>
                      <a:pPr algn="r"/>
                      <a:r>
                        <a:rPr lang="en-US" dirty="0">
                          <a:solidFill>
                            <a:srgbClr val="005A8B"/>
                          </a:solidFill>
                        </a:rPr>
                        <a:t>21,458,800</a:t>
                      </a:r>
                    </a:p>
                  </a:txBody>
                  <a:tcPr/>
                </a:tc>
                <a:extLst>
                  <a:ext uri="{0D108BD9-81ED-4DB2-BD59-A6C34878D82A}">
                    <a16:rowId xmlns:a16="http://schemas.microsoft.com/office/drawing/2014/main" val="747608303"/>
                  </a:ext>
                </a:extLst>
              </a:tr>
              <a:tr h="654627">
                <a:tc>
                  <a:txBody>
                    <a:bodyPr/>
                    <a:lstStyle/>
                    <a:p>
                      <a:r>
                        <a:rPr lang="en-US" dirty="0">
                          <a:solidFill>
                            <a:srgbClr val="005A8B"/>
                          </a:solidFill>
                        </a:rPr>
                        <a:t>American Rescue Plan Act</a:t>
                      </a:r>
                    </a:p>
                  </a:txBody>
                  <a:tcPr/>
                </a:tc>
                <a:tc>
                  <a:txBody>
                    <a:bodyPr/>
                    <a:lstStyle/>
                    <a:p>
                      <a:r>
                        <a:rPr lang="en-US" dirty="0">
                          <a:solidFill>
                            <a:srgbClr val="005A8B"/>
                          </a:solidFill>
                        </a:rPr>
                        <a:t>“ARP”, “HEERF III”</a:t>
                      </a:r>
                    </a:p>
                  </a:txBody>
                  <a:tcPr/>
                </a:tc>
                <a:tc>
                  <a:txBody>
                    <a:bodyPr/>
                    <a:lstStyle/>
                    <a:p>
                      <a:pPr algn="r"/>
                      <a:r>
                        <a:rPr lang="en-US" dirty="0">
                          <a:solidFill>
                            <a:srgbClr val="005A8B"/>
                          </a:solidFill>
                        </a:rPr>
                        <a:t>18,693,936</a:t>
                      </a:r>
                    </a:p>
                  </a:txBody>
                  <a:tcPr/>
                </a:tc>
                <a:tc>
                  <a:txBody>
                    <a:bodyPr/>
                    <a:lstStyle/>
                    <a:p>
                      <a:pPr algn="r"/>
                      <a:r>
                        <a:rPr lang="en-US" dirty="0">
                          <a:solidFill>
                            <a:srgbClr val="005A8B"/>
                          </a:solidFill>
                        </a:rPr>
                        <a:t>18,330,287 </a:t>
                      </a:r>
                    </a:p>
                  </a:txBody>
                  <a:tcPr/>
                </a:tc>
                <a:tc>
                  <a:txBody>
                    <a:bodyPr/>
                    <a:lstStyle/>
                    <a:p>
                      <a:pPr algn="r"/>
                      <a:r>
                        <a:rPr lang="en-US" dirty="0">
                          <a:solidFill>
                            <a:srgbClr val="005A8B"/>
                          </a:solidFill>
                        </a:rPr>
                        <a:t>37,024,223</a:t>
                      </a:r>
                    </a:p>
                  </a:txBody>
                  <a:tcPr/>
                </a:tc>
                <a:extLst>
                  <a:ext uri="{0D108BD9-81ED-4DB2-BD59-A6C34878D82A}">
                    <a16:rowId xmlns:a16="http://schemas.microsoft.com/office/drawing/2014/main" val="907734369"/>
                  </a:ext>
                </a:extLst>
              </a:tr>
              <a:tr h="654627">
                <a:tc>
                  <a:txBody>
                    <a:bodyPr/>
                    <a:lstStyle/>
                    <a:p>
                      <a:r>
                        <a:rPr lang="en-US" dirty="0">
                          <a:solidFill>
                            <a:srgbClr val="005A8B"/>
                          </a:solidFill>
                        </a:rPr>
                        <a:t>Governor's Emergency Education Relief Fund</a:t>
                      </a:r>
                    </a:p>
                  </a:txBody>
                  <a:tcPr/>
                </a:tc>
                <a:tc>
                  <a:txBody>
                    <a:bodyPr/>
                    <a:lstStyle/>
                    <a:p>
                      <a:r>
                        <a:rPr lang="en-US" dirty="0">
                          <a:solidFill>
                            <a:srgbClr val="005A8B"/>
                          </a:solidFill>
                        </a:rPr>
                        <a:t>“GEER”</a:t>
                      </a:r>
                    </a:p>
                  </a:txBody>
                  <a:tcPr/>
                </a:tc>
                <a:tc>
                  <a:txBody>
                    <a:bodyPr/>
                    <a:lstStyle/>
                    <a:p>
                      <a:pPr algn="r"/>
                      <a:r>
                        <a:rPr lang="en-US" dirty="0">
                          <a:solidFill>
                            <a:srgbClr val="005A8B"/>
                          </a:solidFill>
                        </a:rPr>
                        <a:t>NA</a:t>
                      </a:r>
                    </a:p>
                  </a:txBody>
                  <a:tcPr/>
                </a:tc>
                <a:tc>
                  <a:txBody>
                    <a:bodyPr/>
                    <a:lstStyle/>
                    <a:p>
                      <a:pPr algn="r"/>
                      <a:r>
                        <a:rPr lang="en-US" dirty="0">
                          <a:solidFill>
                            <a:srgbClr val="005A8B"/>
                          </a:solidFill>
                        </a:rPr>
                        <a:t>889,635</a:t>
                      </a:r>
                    </a:p>
                  </a:txBody>
                  <a:tcPr/>
                </a:tc>
                <a:tc>
                  <a:txBody>
                    <a:bodyPr/>
                    <a:lstStyle/>
                    <a:p>
                      <a:pPr algn="r"/>
                      <a:r>
                        <a:rPr lang="en-US" dirty="0">
                          <a:solidFill>
                            <a:srgbClr val="005A8B"/>
                          </a:solidFill>
                        </a:rPr>
                        <a:t>889,635</a:t>
                      </a:r>
                    </a:p>
                  </a:txBody>
                  <a:tcPr/>
                </a:tc>
                <a:extLst>
                  <a:ext uri="{0D108BD9-81ED-4DB2-BD59-A6C34878D82A}">
                    <a16:rowId xmlns:a16="http://schemas.microsoft.com/office/drawing/2014/main" val="3184183295"/>
                  </a:ext>
                </a:extLst>
              </a:tr>
              <a:tr h="379268">
                <a:tc>
                  <a:txBody>
                    <a:bodyPr/>
                    <a:lstStyle/>
                    <a:p>
                      <a:r>
                        <a:rPr lang="en-US" b="1" dirty="0">
                          <a:solidFill>
                            <a:srgbClr val="005A8B"/>
                          </a:solidFill>
                        </a:rPr>
                        <a:t>TOTAL</a:t>
                      </a:r>
                    </a:p>
                  </a:txBody>
                  <a:tcPr>
                    <a:solidFill>
                      <a:schemeClr val="bg1"/>
                    </a:solidFill>
                  </a:tcPr>
                </a:tc>
                <a:tc>
                  <a:txBody>
                    <a:bodyPr/>
                    <a:lstStyle/>
                    <a:p>
                      <a:endParaRPr lang="en-US" b="1" dirty="0">
                        <a:solidFill>
                          <a:srgbClr val="005A8B"/>
                        </a:solidFill>
                      </a:endParaRPr>
                    </a:p>
                  </a:txBody>
                  <a:tcPr>
                    <a:solidFill>
                      <a:schemeClr val="bg1"/>
                    </a:solidFill>
                  </a:tcPr>
                </a:tc>
                <a:tc>
                  <a:txBody>
                    <a:bodyPr/>
                    <a:lstStyle/>
                    <a:p>
                      <a:pPr algn="r"/>
                      <a:r>
                        <a:rPr lang="en-US" sz="1800" b="1" dirty="0">
                          <a:solidFill>
                            <a:srgbClr val="005A8B"/>
                          </a:solidFill>
                        </a:rPr>
                        <a:t>$31,005,293</a:t>
                      </a:r>
                    </a:p>
                  </a:txBody>
                  <a:tcPr>
                    <a:solidFill>
                      <a:schemeClr val="bg1"/>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800" b="1" dirty="0">
                          <a:solidFill>
                            <a:srgbClr val="005A8B"/>
                          </a:solidFill>
                        </a:rPr>
                        <a:t>$40,601,263</a:t>
                      </a:r>
                    </a:p>
                  </a:txBody>
                  <a:tcPr>
                    <a:solidFill>
                      <a:schemeClr val="bg1"/>
                    </a:solidFill>
                  </a:tcPr>
                </a:tc>
                <a:tc>
                  <a:txBody>
                    <a:bodyPr/>
                    <a:lstStyle/>
                    <a:p>
                      <a:pPr algn="r"/>
                      <a:r>
                        <a:rPr lang="en-US" b="1" dirty="0">
                          <a:solidFill>
                            <a:srgbClr val="005A8B"/>
                          </a:solidFill>
                        </a:rPr>
                        <a:t>$71,606,556</a:t>
                      </a:r>
                    </a:p>
                  </a:txBody>
                  <a:tcPr>
                    <a:solidFill>
                      <a:schemeClr val="bg1"/>
                    </a:solidFill>
                  </a:tcPr>
                </a:tc>
                <a:extLst>
                  <a:ext uri="{0D108BD9-81ED-4DB2-BD59-A6C34878D82A}">
                    <a16:rowId xmlns:a16="http://schemas.microsoft.com/office/drawing/2014/main" val="359077301"/>
                  </a:ext>
                </a:extLst>
              </a:tr>
            </a:tbl>
          </a:graphicData>
        </a:graphic>
      </p:graphicFrame>
      <p:sp>
        <p:nvSpPr>
          <p:cNvPr id="7" name="TextBox 6">
            <a:extLst>
              <a:ext uri="{FF2B5EF4-FFF2-40B4-BE49-F238E27FC236}">
                <a16:creationId xmlns:a16="http://schemas.microsoft.com/office/drawing/2014/main" id="{BFAF8C22-9AE8-4256-8805-06C0BA9DD268}"/>
              </a:ext>
            </a:extLst>
          </p:cNvPr>
          <p:cNvSpPr txBox="1"/>
          <p:nvPr/>
        </p:nvSpPr>
        <p:spPr>
          <a:xfrm>
            <a:off x="398130" y="5983295"/>
            <a:ext cx="10226040" cy="523220"/>
          </a:xfrm>
          <a:prstGeom prst="rect">
            <a:avLst/>
          </a:prstGeom>
          <a:noFill/>
        </p:spPr>
        <p:txBody>
          <a:bodyPr wrap="square" rtlCol="0">
            <a:spAutoFit/>
          </a:bodyPr>
          <a:lstStyle/>
          <a:p>
            <a:r>
              <a:rPr lang="en-US" sz="1400" dirty="0">
                <a:solidFill>
                  <a:srgbClr val="005A8B"/>
                </a:solidFill>
              </a:rPr>
              <a:t>Excludes FEMA</a:t>
            </a:r>
          </a:p>
          <a:p>
            <a:r>
              <a:rPr lang="en-US" sz="1400" dirty="0">
                <a:solidFill>
                  <a:srgbClr val="005A8B"/>
                </a:solidFill>
              </a:rPr>
              <a:t>HEERF = ”Higher Education Emergency Relief Fund”</a:t>
            </a:r>
          </a:p>
        </p:txBody>
      </p:sp>
      <p:pic>
        <p:nvPicPr>
          <p:cNvPr id="6" name="Picture 5">
            <a:extLst>
              <a:ext uri="{FF2B5EF4-FFF2-40B4-BE49-F238E27FC236}">
                <a16:creationId xmlns:a16="http://schemas.microsoft.com/office/drawing/2014/main" id="{CC7E6DDB-F748-43AE-B364-11708B74257C}"/>
              </a:ext>
            </a:extLst>
          </p:cNvPr>
          <p:cNvPicPr>
            <a:picLocks noChangeAspect="1"/>
          </p:cNvPicPr>
          <p:nvPr/>
        </p:nvPicPr>
        <p:blipFill>
          <a:blip r:embed="rId4"/>
          <a:stretch>
            <a:fillRect/>
          </a:stretch>
        </p:blipFill>
        <p:spPr>
          <a:xfrm>
            <a:off x="11244497" y="5601283"/>
            <a:ext cx="646644" cy="860317"/>
          </a:xfrm>
          <a:prstGeom prst="rect">
            <a:avLst/>
          </a:prstGeom>
        </p:spPr>
      </p:pic>
      <p:sp>
        <p:nvSpPr>
          <p:cNvPr id="8" name="Slide Number Placeholder 1">
            <a:extLst>
              <a:ext uri="{FF2B5EF4-FFF2-40B4-BE49-F238E27FC236}">
                <a16:creationId xmlns:a16="http://schemas.microsoft.com/office/drawing/2014/main" id="{34B2575C-852E-40DB-B43C-232620BF487A}"/>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26</a:t>
            </a:fld>
            <a:endParaRPr lang="en-US" sz="1200" dirty="0">
              <a:solidFill>
                <a:schemeClr val="bg1">
                  <a:lumMod val="50000"/>
                </a:schemeClr>
              </a:solidFill>
            </a:endParaRPr>
          </a:p>
        </p:txBody>
      </p:sp>
    </p:spTree>
    <p:extLst>
      <p:ext uri="{BB962C8B-B14F-4D97-AF65-F5344CB8AC3E}">
        <p14:creationId xmlns:p14="http://schemas.microsoft.com/office/powerpoint/2010/main" val="2982702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0D0DAD-066B-4ADC-A3C9-693742F651C1}"/>
              </a:ext>
            </a:extLst>
          </p:cNvPr>
          <p:cNvSpPr>
            <a:spLocks noGrp="1"/>
          </p:cNvSpPr>
          <p:nvPr>
            <p:ph type="title"/>
          </p:nvPr>
        </p:nvSpPr>
        <p:spPr>
          <a:xfrm>
            <a:off x="249275" y="85061"/>
            <a:ext cx="9550400" cy="584790"/>
          </a:xfrm>
        </p:spPr>
        <p:txBody>
          <a:bodyPr>
            <a:normAutofit/>
          </a:bodyPr>
          <a:lstStyle/>
          <a:p>
            <a:r>
              <a:rPr lang="en-US" sz="2800" b="1" dirty="0">
                <a:solidFill>
                  <a:srgbClr val="005A8B"/>
                </a:solidFill>
                <a:latin typeface="Arial" panose="020B0604020202020204" pitchFamily="34" charset="0"/>
                <a:cs typeface="Arial" panose="020B0604020202020204" pitchFamily="34" charset="0"/>
              </a:rPr>
              <a:t>Summary of HEERF (I, II, &amp; III) Actions to Date</a:t>
            </a:r>
          </a:p>
        </p:txBody>
      </p:sp>
      <p:sp>
        <p:nvSpPr>
          <p:cNvPr id="6" name="Content Placeholder 2">
            <a:extLst>
              <a:ext uri="{FF2B5EF4-FFF2-40B4-BE49-F238E27FC236}">
                <a16:creationId xmlns:a16="http://schemas.microsoft.com/office/drawing/2014/main" id="{03701E16-D3E8-437B-8A17-DDC52754DEC4}"/>
              </a:ext>
            </a:extLst>
          </p:cNvPr>
          <p:cNvSpPr>
            <a:spLocks noGrp="1"/>
          </p:cNvSpPr>
          <p:nvPr>
            <p:ph idx="1"/>
          </p:nvPr>
        </p:nvSpPr>
        <p:spPr>
          <a:xfrm>
            <a:off x="386263" y="785499"/>
            <a:ext cx="10862984" cy="5668464"/>
          </a:xfrm>
        </p:spPr>
        <p:txBody>
          <a:bodyPr>
            <a:normAutofit fontScale="55000" lnSpcReduction="20000"/>
          </a:bodyPr>
          <a:lstStyle/>
          <a:p>
            <a:pPr marL="0" indent="0">
              <a:buNone/>
            </a:pPr>
            <a:r>
              <a:rPr lang="en-US" sz="2700" dirty="0">
                <a:latin typeface="Arial" panose="020B0604020202020204" pitchFamily="34" charset="0"/>
                <a:cs typeface="Arial" panose="020B0604020202020204" pitchFamily="34" charset="0"/>
              </a:rPr>
              <a:t>Student Portion:</a:t>
            </a:r>
          </a:p>
          <a:p>
            <a:r>
              <a:rPr lang="en-US" sz="2700" dirty="0">
                <a:latin typeface="Arial" panose="020B0604020202020204" pitchFamily="34" charset="0"/>
                <a:cs typeface="Arial" panose="020B0604020202020204" pitchFamily="34" charset="0"/>
              </a:rPr>
              <a:t>Distributed $27.8M of direct student grants from March 2020 through 2021 YTD</a:t>
            </a:r>
          </a:p>
          <a:p>
            <a:pPr lvl="1"/>
            <a:r>
              <a:rPr lang="en-US" sz="2700" dirty="0">
                <a:latin typeface="Arial" panose="020B0604020202020204" pitchFamily="34" charset="0"/>
                <a:cs typeface="Arial" panose="020B0604020202020204" pitchFamily="34" charset="0"/>
              </a:rPr>
              <a:t>CARES/HEERF I -- $8.0M over 4 rounds</a:t>
            </a:r>
          </a:p>
          <a:p>
            <a:pPr lvl="2"/>
            <a:r>
              <a:rPr lang="en-US" sz="2700" dirty="0">
                <a:latin typeface="Arial" panose="020B0604020202020204" pitchFamily="34" charset="0"/>
                <a:cs typeface="Arial" panose="020B0604020202020204" pitchFamily="34" charset="0"/>
              </a:rPr>
              <a:t>Application-driven [avg 4,228 students /$486 per round]</a:t>
            </a:r>
          </a:p>
          <a:p>
            <a:pPr lvl="1"/>
            <a:r>
              <a:rPr lang="en-US" sz="2700" dirty="0">
                <a:latin typeface="Arial" panose="020B0604020202020204" pitchFamily="34" charset="0"/>
                <a:cs typeface="Arial" panose="020B0604020202020204" pitchFamily="34" charset="0"/>
              </a:rPr>
              <a:t>CRRSAA/HEERF II  -- $5.8M in two phases</a:t>
            </a:r>
          </a:p>
          <a:p>
            <a:pPr lvl="2"/>
            <a:r>
              <a:rPr lang="en-US" sz="2700" dirty="0">
                <a:latin typeface="Arial" panose="020B0604020202020204" pitchFamily="34" charset="0"/>
                <a:cs typeface="Arial" panose="020B0604020202020204" pitchFamily="34" charset="0"/>
              </a:rPr>
              <a:t>Formula [10,000 students/$460]</a:t>
            </a:r>
          </a:p>
          <a:p>
            <a:pPr lvl="2"/>
            <a:r>
              <a:rPr lang="en-US" sz="2700" dirty="0">
                <a:latin typeface="Arial" panose="020B0604020202020204" pitchFamily="34" charset="0"/>
                <a:cs typeface="Arial" panose="020B0604020202020204" pitchFamily="34" charset="0"/>
              </a:rPr>
              <a:t>Application [1,650 students/$720]</a:t>
            </a:r>
          </a:p>
          <a:p>
            <a:pPr lvl="1"/>
            <a:r>
              <a:rPr lang="en-US" sz="2700" dirty="0">
                <a:latin typeface="Arial" panose="020B0604020202020204" pitchFamily="34" charset="0"/>
                <a:cs typeface="Arial" panose="020B0604020202020204" pitchFamily="34" charset="0"/>
              </a:rPr>
              <a:t>ARPA/HEERF III -- $14.0M</a:t>
            </a:r>
          </a:p>
          <a:p>
            <a:pPr lvl="2"/>
            <a:r>
              <a:rPr lang="en-US" sz="2700" dirty="0">
                <a:latin typeface="Arial" panose="020B0604020202020204" pitchFamily="34" charset="0"/>
                <a:cs typeface="Arial" panose="020B0604020202020204" pitchFamily="34" charset="0"/>
              </a:rPr>
              <a:t>Formula [15,583 students/$918]</a:t>
            </a:r>
          </a:p>
          <a:p>
            <a:endParaRPr lang="en-US" sz="2700" dirty="0">
              <a:latin typeface="Arial" panose="020B0604020202020204" pitchFamily="34" charset="0"/>
              <a:cs typeface="Arial" panose="020B0604020202020204" pitchFamily="34" charset="0"/>
            </a:endParaRPr>
          </a:p>
          <a:p>
            <a:pPr marL="0" indent="0">
              <a:buNone/>
            </a:pPr>
            <a:r>
              <a:rPr lang="en-US" sz="2700" dirty="0">
                <a:latin typeface="Arial" panose="020B0604020202020204" pitchFamily="34" charset="0"/>
                <a:cs typeface="Arial" panose="020B0604020202020204" pitchFamily="34" charset="0"/>
              </a:rPr>
              <a:t>Institutional Portion:</a:t>
            </a:r>
          </a:p>
          <a:p>
            <a:r>
              <a:rPr lang="en-US" sz="2700" dirty="0">
                <a:latin typeface="Arial" panose="020B0604020202020204" pitchFamily="34" charset="0"/>
                <a:cs typeface="Arial" panose="020B0604020202020204" pitchFamily="34" charset="0"/>
              </a:rPr>
              <a:t>FY20 Actions:</a:t>
            </a:r>
          </a:p>
          <a:p>
            <a:pPr lvl="1"/>
            <a:r>
              <a:rPr lang="en-US" sz="2700" dirty="0">
                <a:latin typeface="Arial" panose="020B0604020202020204" pitchFamily="34" charset="0"/>
                <a:cs typeface="Arial" panose="020B0604020202020204" pitchFamily="34" charset="0"/>
              </a:rPr>
              <a:t>Accounted for $1.75M in Parking and Dining refunds, and Chromebooks, to students from CARES/HEERF II</a:t>
            </a:r>
          </a:p>
          <a:p>
            <a:pPr lvl="1"/>
            <a:r>
              <a:rPr lang="en-US" sz="2700" dirty="0">
                <a:latin typeface="Arial" panose="020B0604020202020204" pitchFamily="34" charset="0"/>
                <a:cs typeface="Arial" panose="020B0604020202020204" pitchFamily="34" charset="0"/>
              </a:rPr>
              <a:t>Transferred $1.85M from CARES Institutional to Student (part of distribution above)</a:t>
            </a:r>
          </a:p>
          <a:p>
            <a:pPr marL="0" indent="0">
              <a:buNone/>
            </a:pPr>
            <a:endParaRPr lang="en-US" sz="2700" b="1" dirty="0">
              <a:latin typeface="Arial" panose="020B0604020202020204" pitchFamily="34" charset="0"/>
              <a:cs typeface="Arial" panose="020B0604020202020204" pitchFamily="34" charset="0"/>
            </a:endParaRPr>
          </a:p>
          <a:p>
            <a:pPr marR="0"/>
            <a:r>
              <a:rPr lang="en-US" sz="2700" dirty="0">
                <a:latin typeface="Arial" panose="020B0604020202020204" pitchFamily="34" charset="0"/>
                <a:cs typeface="Arial" panose="020B0604020202020204" pitchFamily="34" charset="0"/>
              </a:rPr>
              <a:t>FY21 Actions:</a:t>
            </a:r>
          </a:p>
          <a:p>
            <a:pPr lvl="1"/>
            <a:r>
              <a:rPr lang="en-US" sz="2700" dirty="0">
                <a:latin typeface="Arial" panose="020B0604020202020204" pitchFamily="34" charset="0"/>
                <a:cs typeface="Arial" panose="020B0604020202020204" pitchFamily="34" charset="0"/>
              </a:rPr>
              <a:t>Lost revenue recovery = $13,851,549</a:t>
            </a:r>
          </a:p>
          <a:p>
            <a:pPr lvl="1"/>
            <a:r>
              <a:rPr lang="en-US" sz="2700" dirty="0">
                <a:latin typeface="Arial" panose="020B0604020202020204" pitchFamily="34" charset="0"/>
                <a:cs typeface="Arial" panose="020B0604020202020204" pitchFamily="34" charset="0"/>
              </a:rPr>
              <a:t>Covid–related expense recovery = $2,985,629</a:t>
            </a:r>
          </a:p>
          <a:p>
            <a:pPr marL="457200" lvl="1" indent="0">
              <a:buNone/>
            </a:pPr>
            <a:endParaRPr lang="en-US" sz="2700" dirty="0">
              <a:latin typeface="Arial" panose="020B0604020202020204" pitchFamily="34" charset="0"/>
              <a:cs typeface="Arial" panose="020B0604020202020204" pitchFamily="34" charset="0"/>
            </a:endParaRPr>
          </a:p>
          <a:p>
            <a:r>
              <a:rPr lang="en-US" sz="2700" dirty="0">
                <a:latin typeface="Arial" panose="020B0604020202020204" pitchFamily="34" charset="0"/>
                <a:cs typeface="Arial" panose="020B0604020202020204" pitchFamily="34" charset="0"/>
              </a:rPr>
              <a:t>FY22 Actions:</a:t>
            </a:r>
          </a:p>
          <a:p>
            <a:pPr lvl="1"/>
            <a:r>
              <a:rPr lang="en-US" sz="2700" dirty="0">
                <a:latin typeface="Arial" panose="020B0604020202020204" pitchFamily="34" charset="0"/>
                <a:cs typeface="Arial" panose="020B0604020202020204" pitchFamily="34" charset="0"/>
              </a:rPr>
              <a:t>Student accounts receivable balance discharges totaling $5,898,187.60 and affecting 1,684 students</a:t>
            </a:r>
          </a:p>
          <a:p>
            <a:pPr lvl="1"/>
            <a:r>
              <a:rPr lang="en-US" sz="2700" dirty="0">
                <a:latin typeface="Arial" panose="020B0604020202020204" pitchFamily="34" charset="0"/>
                <a:cs typeface="Arial" panose="020B0604020202020204" pitchFamily="34" charset="0"/>
              </a:rPr>
              <a:t>FY22: $117,112 in retention grants to students</a:t>
            </a:r>
          </a:p>
          <a:p>
            <a:endParaRPr lang="en-US" dirty="0">
              <a:highlight>
                <a:srgbClr val="FFFF00"/>
              </a:highlight>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25669C35-E039-4EF9-B44D-7F13E8EB8A94}"/>
              </a:ext>
            </a:extLst>
          </p:cNvPr>
          <p:cNvPicPr>
            <a:picLocks noChangeAspect="1"/>
          </p:cNvPicPr>
          <p:nvPr/>
        </p:nvPicPr>
        <p:blipFill>
          <a:blip r:embed="rId3"/>
          <a:stretch>
            <a:fillRect/>
          </a:stretch>
        </p:blipFill>
        <p:spPr>
          <a:xfrm>
            <a:off x="11244497" y="5601283"/>
            <a:ext cx="646644" cy="860317"/>
          </a:xfrm>
          <a:prstGeom prst="rect">
            <a:avLst/>
          </a:prstGeom>
        </p:spPr>
      </p:pic>
      <p:sp>
        <p:nvSpPr>
          <p:cNvPr id="7" name="Slide Number Placeholder 1">
            <a:extLst>
              <a:ext uri="{FF2B5EF4-FFF2-40B4-BE49-F238E27FC236}">
                <a16:creationId xmlns:a16="http://schemas.microsoft.com/office/drawing/2014/main" id="{BCD63C42-1516-451F-BC7D-EDC14046E970}"/>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27</a:t>
            </a:fld>
            <a:endParaRPr lang="en-US" sz="1200" dirty="0">
              <a:solidFill>
                <a:schemeClr val="bg1">
                  <a:lumMod val="50000"/>
                </a:schemeClr>
              </a:solidFill>
            </a:endParaRPr>
          </a:p>
        </p:txBody>
      </p:sp>
    </p:spTree>
    <p:extLst>
      <p:ext uri="{BB962C8B-B14F-4D97-AF65-F5344CB8AC3E}">
        <p14:creationId xmlns:p14="http://schemas.microsoft.com/office/powerpoint/2010/main" val="3028493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0D0DAD-066B-4ADC-A3C9-693742F651C1}"/>
              </a:ext>
            </a:extLst>
          </p:cNvPr>
          <p:cNvSpPr>
            <a:spLocks noGrp="1"/>
          </p:cNvSpPr>
          <p:nvPr>
            <p:ph type="title"/>
          </p:nvPr>
        </p:nvSpPr>
        <p:spPr>
          <a:xfrm>
            <a:off x="812800" y="457200"/>
            <a:ext cx="9550400" cy="755392"/>
          </a:xfrm>
        </p:spPr>
        <p:txBody>
          <a:bodyPr>
            <a:normAutofit/>
          </a:bodyPr>
          <a:lstStyle/>
          <a:p>
            <a:r>
              <a:rPr lang="en-US" sz="2800" b="1" dirty="0">
                <a:latin typeface="Arial" panose="020B0604020202020204" pitchFamily="34" charset="0"/>
                <a:cs typeface="Arial" panose="020B0604020202020204" pitchFamily="34" charset="0"/>
              </a:rPr>
              <a:t>Use of UMB Stimulus Funds to Date</a:t>
            </a:r>
          </a:p>
        </p:txBody>
      </p:sp>
      <p:graphicFrame>
        <p:nvGraphicFramePr>
          <p:cNvPr id="7" name="Table 4">
            <a:extLst>
              <a:ext uri="{FF2B5EF4-FFF2-40B4-BE49-F238E27FC236}">
                <a16:creationId xmlns:a16="http://schemas.microsoft.com/office/drawing/2014/main" id="{2598B0BA-6EA5-4358-A78E-0B5A3F52F13B}"/>
              </a:ext>
            </a:extLst>
          </p:cNvPr>
          <p:cNvGraphicFramePr>
            <a:graphicFrameLocks/>
          </p:cNvGraphicFramePr>
          <p:nvPr/>
        </p:nvGraphicFramePr>
        <p:xfrm>
          <a:off x="321310" y="1592064"/>
          <a:ext cx="11289030" cy="2850755"/>
        </p:xfrm>
        <a:graphic>
          <a:graphicData uri="http://schemas.openxmlformats.org/drawingml/2006/table">
            <a:tbl>
              <a:tblPr firstRow="1" bandRow="1">
                <a:tableStyleId>{5C22544A-7EE6-4342-B048-85BDC9FD1C3A}</a:tableStyleId>
              </a:tblPr>
              <a:tblGrid>
                <a:gridCol w="995481">
                  <a:extLst>
                    <a:ext uri="{9D8B030D-6E8A-4147-A177-3AD203B41FA5}">
                      <a16:colId xmlns:a16="http://schemas.microsoft.com/office/drawing/2014/main" val="2476299196"/>
                    </a:ext>
                  </a:extLst>
                </a:gridCol>
                <a:gridCol w="1557219">
                  <a:extLst>
                    <a:ext uri="{9D8B030D-6E8A-4147-A177-3AD203B41FA5}">
                      <a16:colId xmlns:a16="http://schemas.microsoft.com/office/drawing/2014/main" val="1566268777"/>
                    </a:ext>
                  </a:extLst>
                </a:gridCol>
                <a:gridCol w="1402080">
                  <a:extLst>
                    <a:ext uri="{9D8B030D-6E8A-4147-A177-3AD203B41FA5}">
                      <a16:colId xmlns:a16="http://schemas.microsoft.com/office/drawing/2014/main" val="221677240"/>
                    </a:ext>
                  </a:extLst>
                </a:gridCol>
                <a:gridCol w="1524000">
                  <a:extLst>
                    <a:ext uri="{9D8B030D-6E8A-4147-A177-3AD203B41FA5}">
                      <a16:colId xmlns:a16="http://schemas.microsoft.com/office/drawing/2014/main" val="4145505538"/>
                    </a:ext>
                  </a:extLst>
                </a:gridCol>
                <a:gridCol w="1524000">
                  <a:extLst>
                    <a:ext uri="{9D8B030D-6E8A-4147-A177-3AD203B41FA5}">
                      <a16:colId xmlns:a16="http://schemas.microsoft.com/office/drawing/2014/main" val="2817345021"/>
                    </a:ext>
                  </a:extLst>
                </a:gridCol>
                <a:gridCol w="1442720">
                  <a:extLst>
                    <a:ext uri="{9D8B030D-6E8A-4147-A177-3AD203B41FA5}">
                      <a16:colId xmlns:a16="http://schemas.microsoft.com/office/drawing/2014/main" val="2682105444"/>
                    </a:ext>
                  </a:extLst>
                </a:gridCol>
                <a:gridCol w="1422400">
                  <a:extLst>
                    <a:ext uri="{9D8B030D-6E8A-4147-A177-3AD203B41FA5}">
                      <a16:colId xmlns:a16="http://schemas.microsoft.com/office/drawing/2014/main" val="2353373022"/>
                    </a:ext>
                  </a:extLst>
                </a:gridCol>
                <a:gridCol w="1421130">
                  <a:extLst>
                    <a:ext uri="{9D8B030D-6E8A-4147-A177-3AD203B41FA5}">
                      <a16:colId xmlns:a16="http://schemas.microsoft.com/office/drawing/2014/main" val="3335021145"/>
                    </a:ext>
                  </a:extLst>
                </a:gridCol>
              </a:tblGrid>
              <a:tr h="585864">
                <a:tc>
                  <a:txBody>
                    <a:bodyPr/>
                    <a:lstStyle/>
                    <a:p>
                      <a:r>
                        <a:rPr lang="en-US" sz="1600" dirty="0">
                          <a:solidFill>
                            <a:srgbClr val="005A8B"/>
                          </a:solidFill>
                        </a:rPr>
                        <a:t>NAME</a:t>
                      </a:r>
                    </a:p>
                  </a:txBody>
                  <a:tcPr/>
                </a:tc>
                <a:tc>
                  <a:txBody>
                    <a:bodyPr/>
                    <a:lstStyle/>
                    <a:p>
                      <a:pPr algn="r"/>
                      <a:r>
                        <a:rPr lang="en-US" sz="1600" dirty="0">
                          <a:solidFill>
                            <a:srgbClr val="005A8B"/>
                          </a:solidFill>
                        </a:rPr>
                        <a:t>STUDENT &amp; MSI</a:t>
                      </a:r>
                    </a:p>
                  </a:txBody>
                  <a:tcPr/>
                </a:tc>
                <a:tc>
                  <a:txBody>
                    <a:bodyPr/>
                    <a:lstStyle/>
                    <a:p>
                      <a:pPr algn="r"/>
                      <a:r>
                        <a:rPr lang="en-US" sz="1600" dirty="0">
                          <a:solidFill>
                            <a:srgbClr val="005A8B"/>
                          </a:solidFill>
                        </a:rPr>
                        <a:t>STUDENT SPEND</a:t>
                      </a:r>
                    </a:p>
                  </a:txBody>
                  <a:tcPr>
                    <a:solidFill>
                      <a:schemeClr val="accent6">
                        <a:lumMod val="60000"/>
                        <a:lumOff val="40000"/>
                      </a:schemeClr>
                    </a:solidFill>
                  </a:tcPr>
                </a:tc>
                <a:tc>
                  <a:txBody>
                    <a:bodyPr/>
                    <a:lstStyle/>
                    <a:p>
                      <a:pPr algn="r"/>
                      <a:r>
                        <a:rPr lang="en-US" sz="1600" dirty="0">
                          <a:solidFill>
                            <a:srgbClr val="005A8B"/>
                          </a:solidFill>
                        </a:rPr>
                        <a:t>INSTITUTION</a:t>
                      </a:r>
                    </a:p>
                  </a:txBody>
                  <a:tcPr/>
                </a:tc>
                <a:tc>
                  <a:txBody>
                    <a:bodyPr/>
                    <a:lstStyle/>
                    <a:p>
                      <a:pPr algn="r"/>
                      <a:r>
                        <a:rPr lang="en-US" sz="1600" dirty="0">
                          <a:solidFill>
                            <a:srgbClr val="005A8B"/>
                          </a:solidFill>
                        </a:rPr>
                        <a:t>INSTITUTION SPEND</a:t>
                      </a:r>
                    </a:p>
                  </a:txBody>
                  <a:tcPr>
                    <a:solidFill>
                      <a:schemeClr val="accent6">
                        <a:lumMod val="60000"/>
                        <a:lumOff val="40000"/>
                      </a:schemeClr>
                    </a:solidFill>
                  </a:tcPr>
                </a:tc>
                <a:tc>
                  <a:txBody>
                    <a:bodyPr/>
                    <a:lstStyle/>
                    <a:p>
                      <a:pPr algn="r"/>
                      <a:r>
                        <a:rPr lang="en-US" sz="1600" dirty="0">
                          <a:solidFill>
                            <a:srgbClr val="005A8B"/>
                          </a:solidFill>
                        </a:rPr>
                        <a:t>TOTAL</a:t>
                      </a:r>
                    </a:p>
                  </a:txBody>
                  <a:tcPr/>
                </a:tc>
                <a:tc>
                  <a:txBody>
                    <a:bodyPr/>
                    <a:lstStyle/>
                    <a:p>
                      <a:pPr algn="r"/>
                      <a:r>
                        <a:rPr lang="en-US" sz="1600" dirty="0">
                          <a:solidFill>
                            <a:srgbClr val="005A8B"/>
                          </a:solidFill>
                        </a:rPr>
                        <a:t>TOTAL SPEND</a:t>
                      </a:r>
                    </a:p>
                  </a:txBody>
                  <a:tcPr>
                    <a:solidFill>
                      <a:schemeClr val="accent6">
                        <a:lumMod val="60000"/>
                        <a:lumOff val="40000"/>
                      </a:schemeClr>
                    </a:solidFill>
                  </a:tcPr>
                </a:tc>
                <a:tc>
                  <a:txBody>
                    <a:bodyPr/>
                    <a:lstStyle/>
                    <a:p>
                      <a:pPr algn="r"/>
                      <a:r>
                        <a:rPr lang="en-US" sz="1600" dirty="0">
                          <a:solidFill>
                            <a:srgbClr val="005A8B"/>
                          </a:solidFill>
                        </a:rPr>
                        <a:t>REMAINING FUNDS</a:t>
                      </a:r>
                    </a:p>
                  </a:txBody>
                  <a:tcPr>
                    <a:solidFill>
                      <a:schemeClr val="accent6">
                        <a:lumMod val="60000"/>
                        <a:lumOff val="40000"/>
                      </a:schemeClr>
                    </a:solidFill>
                  </a:tcPr>
                </a:tc>
                <a:extLst>
                  <a:ext uri="{0D108BD9-81ED-4DB2-BD59-A6C34878D82A}">
                    <a16:rowId xmlns:a16="http://schemas.microsoft.com/office/drawing/2014/main" val="3922075489"/>
                  </a:ext>
                </a:extLst>
              </a:tr>
              <a:tr h="0">
                <a:tc>
                  <a:txBody>
                    <a:bodyPr/>
                    <a:lstStyle/>
                    <a:p>
                      <a:r>
                        <a:rPr lang="en-US" sz="1600" dirty="0">
                          <a:solidFill>
                            <a:srgbClr val="005A8B"/>
                          </a:solidFill>
                        </a:rPr>
                        <a:t>HEERF I</a:t>
                      </a:r>
                    </a:p>
                  </a:txBody>
                  <a:tcPr/>
                </a:tc>
                <a:tc>
                  <a:txBody>
                    <a:bodyPr/>
                    <a:lstStyle/>
                    <a:p>
                      <a:pPr algn="r" rtl="0" fontAlgn="ctr"/>
                      <a:r>
                        <a:rPr lang="en-US" sz="1600" b="0" i="0" u="none" strike="noStrike">
                          <a:solidFill>
                            <a:srgbClr val="005A8B"/>
                          </a:solidFill>
                          <a:effectLst/>
                          <a:latin typeface="Arial" panose="020B0604020202020204" pitchFamily="34" charset="0"/>
                        </a:rPr>
                        <a:t>6,141,512</a:t>
                      </a:r>
                    </a:p>
                  </a:txBody>
                  <a:tcPr marL="9525" marR="85725" marT="9525" marB="0" anchor="ctr"/>
                </a:tc>
                <a:tc>
                  <a:txBody>
                    <a:bodyPr/>
                    <a:lstStyle/>
                    <a:p>
                      <a:pPr algn="r" rtl="0" fontAlgn="ctr"/>
                      <a:r>
                        <a:rPr lang="en-US" sz="1600" b="0" i="0" u="none" strike="noStrike" dirty="0">
                          <a:solidFill>
                            <a:srgbClr val="005A8B"/>
                          </a:solidFill>
                          <a:effectLst/>
                          <a:latin typeface="Arial" panose="020B0604020202020204" pitchFamily="34" charset="0"/>
                        </a:rPr>
                        <a:t>7,992,215*</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6,092,326</a:t>
                      </a:r>
                    </a:p>
                  </a:txBody>
                  <a:tcPr marL="9525" marR="85725" marT="9525" marB="0" anchor="ctr"/>
                </a:tc>
                <a:tc>
                  <a:txBody>
                    <a:bodyPr/>
                    <a:lstStyle/>
                    <a:p>
                      <a:pPr algn="r" rtl="0" fontAlgn="ctr"/>
                      <a:r>
                        <a:rPr lang="en-US" sz="1600" b="0" i="0" u="none" strike="noStrike" dirty="0">
                          <a:solidFill>
                            <a:srgbClr val="005A8B"/>
                          </a:solidFill>
                          <a:effectLst/>
                          <a:latin typeface="Arial" panose="020B0604020202020204" pitchFamily="34" charset="0"/>
                        </a:rPr>
                        <a:t>4,241,623*</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12,233,838</a:t>
                      </a:r>
                    </a:p>
                  </a:txBody>
                  <a:tcPr marL="9525" marR="85725" marT="9525" marB="0" anchor="ctr"/>
                </a:tc>
                <a:tc>
                  <a:txBody>
                    <a:bodyPr/>
                    <a:lstStyle/>
                    <a:p>
                      <a:pPr algn="r" rtl="0" fontAlgn="ctr"/>
                      <a:r>
                        <a:rPr lang="en-US" sz="1600" b="0" i="0" u="none" strike="noStrike">
                          <a:solidFill>
                            <a:srgbClr val="005A8B"/>
                          </a:solidFill>
                          <a:effectLst/>
                          <a:latin typeface="Arial" panose="020B0604020202020204" pitchFamily="34" charset="0"/>
                        </a:rPr>
                        <a:t>12,234,191</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($353)</a:t>
                      </a:r>
                    </a:p>
                  </a:txBody>
                  <a:tcPr marL="9525" marR="85725" marT="9525" marB="0" anchor="ctr">
                    <a:solidFill>
                      <a:schemeClr val="accent6">
                        <a:lumMod val="60000"/>
                        <a:lumOff val="40000"/>
                      </a:schemeClr>
                    </a:solidFill>
                  </a:tcPr>
                </a:tc>
                <a:extLst>
                  <a:ext uri="{0D108BD9-81ED-4DB2-BD59-A6C34878D82A}">
                    <a16:rowId xmlns:a16="http://schemas.microsoft.com/office/drawing/2014/main" val="1492114847"/>
                  </a:ext>
                </a:extLst>
              </a:tr>
              <a:tr h="314102">
                <a:tc>
                  <a:txBody>
                    <a:bodyPr/>
                    <a:lstStyle/>
                    <a:p>
                      <a:r>
                        <a:rPr lang="en-US" sz="1600" dirty="0">
                          <a:solidFill>
                            <a:srgbClr val="005A8B"/>
                          </a:solidFill>
                        </a:rPr>
                        <a:t>HEERF II</a:t>
                      </a:r>
                    </a:p>
                  </a:txBody>
                  <a:tcPr/>
                </a:tc>
                <a:tc>
                  <a:txBody>
                    <a:bodyPr/>
                    <a:lstStyle/>
                    <a:p>
                      <a:pPr algn="r" rtl="0" fontAlgn="ctr"/>
                      <a:r>
                        <a:rPr lang="en-US" sz="1600" b="0" i="0" u="none" strike="noStrike">
                          <a:solidFill>
                            <a:srgbClr val="005A8B"/>
                          </a:solidFill>
                          <a:effectLst/>
                          <a:latin typeface="Arial" panose="020B0604020202020204" pitchFamily="34" charset="0"/>
                        </a:rPr>
                        <a:t>6,169,845</a:t>
                      </a:r>
                    </a:p>
                  </a:txBody>
                  <a:tcPr marL="9525" marR="85725" marT="9525" marB="0" anchor="ctr"/>
                </a:tc>
                <a:tc>
                  <a:txBody>
                    <a:bodyPr/>
                    <a:lstStyle/>
                    <a:p>
                      <a:pPr algn="r" rtl="0" fontAlgn="ctr"/>
                      <a:r>
                        <a:rPr lang="en-US" sz="1600" b="0" i="0" u="none" strike="noStrike" dirty="0">
                          <a:solidFill>
                            <a:srgbClr val="005A8B"/>
                          </a:solidFill>
                          <a:effectLst/>
                          <a:latin typeface="Arial" panose="020B0604020202020204" pitchFamily="34" charset="0"/>
                        </a:rPr>
                        <a:t>5,800,149</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15,288,955</a:t>
                      </a:r>
                    </a:p>
                  </a:txBody>
                  <a:tcPr marL="9525" marR="85725" marT="9525" marB="0" anchor="ctr"/>
                </a:tc>
                <a:tc>
                  <a:txBody>
                    <a:bodyPr/>
                    <a:lstStyle/>
                    <a:p>
                      <a:pPr algn="r" rtl="0" fontAlgn="ctr"/>
                      <a:r>
                        <a:rPr lang="en-US" sz="1600" b="0" i="0" u="none" strike="noStrike">
                          <a:solidFill>
                            <a:srgbClr val="005A8B"/>
                          </a:solidFill>
                          <a:effectLst/>
                          <a:latin typeface="Arial" panose="020B0604020202020204" pitchFamily="34" charset="0"/>
                        </a:rPr>
                        <a:t>14,328,798</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21,458,800</a:t>
                      </a:r>
                    </a:p>
                  </a:txBody>
                  <a:tcPr marL="9525" marR="85725" marT="9525" marB="0" anchor="ctr"/>
                </a:tc>
                <a:tc>
                  <a:txBody>
                    <a:bodyPr/>
                    <a:lstStyle/>
                    <a:p>
                      <a:pPr algn="r" rtl="0" fontAlgn="ctr"/>
                      <a:r>
                        <a:rPr lang="en-US" sz="1600" b="0" i="0" u="none" strike="noStrike">
                          <a:solidFill>
                            <a:srgbClr val="005A8B"/>
                          </a:solidFill>
                          <a:effectLst/>
                          <a:latin typeface="Arial" panose="020B0604020202020204" pitchFamily="34" charset="0"/>
                        </a:rPr>
                        <a:t>20,128,947</a:t>
                      </a:r>
                    </a:p>
                  </a:txBody>
                  <a:tcPr marL="9525" marR="85725" marT="9525" marB="0" anchor="ctr">
                    <a:solidFill>
                      <a:schemeClr val="accent6">
                        <a:lumMod val="60000"/>
                        <a:lumOff val="40000"/>
                      </a:schemeClr>
                    </a:solidFill>
                  </a:tcPr>
                </a:tc>
                <a:tc>
                  <a:txBody>
                    <a:bodyPr/>
                    <a:lstStyle/>
                    <a:p>
                      <a:pPr algn="r" rtl="0" fontAlgn="ctr"/>
                      <a:r>
                        <a:rPr lang="en-US" sz="1600" b="0" i="0" u="none" strike="noStrike" dirty="0">
                          <a:solidFill>
                            <a:srgbClr val="005A8B"/>
                          </a:solidFill>
                          <a:effectLst/>
                          <a:latin typeface="Arial" panose="020B0604020202020204" pitchFamily="34" charset="0"/>
                        </a:rPr>
                        <a:t>$1,329,853 </a:t>
                      </a:r>
                    </a:p>
                  </a:txBody>
                  <a:tcPr marL="9525" marR="85725" marT="9525" marB="0" anchor="ctr">
                    <a:solidFill>
                      <a:schemeClr val="accent6">
                        <a:lumMod val="60000"/>
                        <a:lumOff val="40000"/>
                      </a:schemeClr>
                    </a:solidFill>
                  </a:tcPr>
                </a:tc>
                <a:extLst>
                  <a:ext uri="{0D108BD9-81ED-4DB2-BD59-A6C34878D82A}">
                    <a16:rowId xmlns:a16="http://schemas.microsoft.com/office/drawing/2014/main" val="747608303"/>
                  </a:ext>
                </a:extLst>
              </a:tr>
              <a:tr h="396240">
                <a:tc>
                  <a:txBody>
                    <a:bodyPr/>
                    <a:lstStyle/>
                    <a:p>
                      <a:r>
                        <a:rPr lang="en-US" sz="1600" dirty="0">
                          <a:solidFill>
                            <a:srgbClr val="005A8B"/>
                          </a:solidFill>
                        </a:rPr>
                        <a:t>HEERF III</a:t>
                      </a:r>
                    </a:p>
                  </a:txBody>
                  <a:tcPr/>
                </a:tc>
                <a:tc>
                  <a:txBody>
                    <a:bodyPr/>
                    <a:lstStyle/>
                    <a:p>
                      <a:pPr algn="r" rtl="0" fontAlgn="ctr"/>
                      <a:r>
                        <a:rPr lang="en-US" sz="1600" b="0" i="0" u="none" strike="noStrike">
                          <a:solidFill>
                            <a:srgbClr val="005A8B"/>
                          </a:solidFill>
                          <a:effectLst/>
                          <a:latin typeface="Arial" panose="020B0604020202020204" pitchFamily="34" charset="0"/>
                        </a:rPr>
                        <a:t>18,693,936</a:t>
                      </a:r>
                    </a:p>
                  </a:txBody>
                  <a:tcPr marL="9525" marR="85725" marT="9525" marB="0" anchor="ctr"/>
                </a:tc>
                <a:tc>
                  <a:txBody>
                    <a:bodyPr/>
                    <a:lstStyle/>
                    <a:p>
                      <a:pPr algn="r" rtl="0" fontAlgn="ctr"/>
                      <a:r>
                        <a:rPr lang="en-US" sz="1600" b="0" i="0" u="none" strike="noStrike">
                          <a:solidFill>
                            <a:srgbClr val="005A8B"/>
                          </a:solidFill>
                          <a:effectLst/>
                          <a:latin typeface="Arial" panose="020B0604020202020204" pitchFamily="34" charset="0"/>
                        </a:rPr>
                        <a:t>14,303,900</a:t>
                      </a:r>
                    </a:p>
                  </a:txBody>
                  <a:tcPr marL="9525" marR="85725" marT="9525" marB="0" anchor="ctr">
                    <a:solidFill>
                      <a:schemeClr val="accent6">
                        <a:lumMod val="60000"/>
                        <a:lumOff val="40000"/>
                      </a:schemeClr>
                    </a:solidFill>
                  </a:tcPr>
                </a:tc>
                <a:tc>
                  <a:txBody>
                    <a:bodyPr/>
                    <a:lstStyle/>
                    <a:p>
                      <a:pPr algn="r" rtl="0" fontAlgn="ctr"/>
                      <a:r>
                        <a:rPr lang="en-US" sz="1600" b="0" i="0" u="none" strike="noStrike" dirty="0">
                          <a:solidFill>
                            <a:srgbClr val="005A8B"/>
                          </a:solidFill>
                          <a:effectLst/>
                          <a:latin typeface="Arial" panose="020B0604020202020204" pitchFamily="34" charset="0"/>
                        </a:rPr>
                        <a:t>18,330,287</a:t>
                      </a:r>
                    </a:p>
                  </a:txBody>
                  <a:tcPr marL="9525" marR="85725" marT="9525" marB="0" anchor="ctr"/>
                </a:tc>
                <a:tc>
                  <a:txBody>
                    <a:bodyPr/>
                    <a:lstStyle/>
                    <a:p>
                      <a:pPr algn="r" rtl="0" fontAlgn="ctr"/>
                      <a:r>
                        <a:rPr lang="en-US" sz="1600" b="0" i="0" u="none" strike="noStrike">
                          <a:solidFill>
                            <a:srgbClr val="005A8B"/>
                          </a:solidFill>
                          <a:effectLst/>
                          <a:latin typeface="Arial" panose="020B0604020202020204" pitchFamily="34" charset="0"/>
                        </a:rPr>
                        <a:t>6,286,422</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37,024,223</a:t>
                      </a:r>
                    </a:p>
                  </a:txBody>
                  <a:tcPr marL="9525" marR="85725" marT="9525" marB="0" anchor="ctr"/>
                </a:tc>
                <a:tc>
                  <a:txBody>
                    <a:bodyPr/>
                    <a:lstStyle/>
                    <a:p>
                      <a:pPr algn="r" rtl="0" fontAlgn="ctr"/>
                      <a:r>
                        <a:rPr lang="en-US" sz="1600" b="0" i="0" u="none" strike="noStrike">
                          <a:solidFill>
                            <a:srgbClr val="005A8B"/>
                          </a:solidFill>
                          <a:effectLst/>
                          <a:latin typeface="Arial" panose="020B0604020202020204" pitchFamily="34" charset="0"/>
                        </a:rPr>
                        <a:t>20,590,322</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$16,433,901 </a:t>
                      </a:r>
                    </a:p>
                  </a:txBody>
                  <a:tcPr marL="9525" marR="85725" marT="9525" marB="0" anchor="ctr">
                    <a:solidFill>
                      <a:schemeClr val="accent6">
                        <a:lumMod val="60000"/>
                        <a:lumOff val="40000"/>
                      </a:schemeClr>
                    </a:solidFill>
                  </a:tcPr>
                </a:tc>
                <a:extLst>
                  <a:ext uri="{0D108BD9-81ED-4DB2-BD59-A6C34878D82A}">
                    <a16:rowId xmlns:a16="http://schemas.microsoft.com/office/drawing/2014/main" val="907734369"/>
                  </a:ext>
                </a:extLst>
              </a:tr>
              <a:tr h="612227">
                <a:tc>
                  <a:txBody>
                    <a:bodyPr/>
                    <a:lstStyle/>
                    <a:p>
                      <a:r>
                        <a:rPr lang="en-US" sz="1600" dirty="0">
                          <a:solidFill>
                            <a:srgbClr val="005A8B"/>
                          </a:solidFill>
                        </a:rPr>
                        <a:t>GEER</a:t>
                      </a:r>
                    </a:p>
                  </a:txBody>
                  <a:tcPr/>
                </a:tc>
                <a:tc>
                  <a:txBody>
                    <a:bodyPr/>
                    <a:lstStyle/>
                    <a:p>
                      <a:pPr algn="l" fontAlgn="t"/>
                      <a:r>
                        <a:rPr lang="en-US" sz="1800" b="0" i="0" u="none" strike="noStrike" dirty="0">
                          <a:solidFill>
                            <a:srgbClr val="005A8B"/>
                          </a:solidFill>
                          <a:effectLst/>
                          <a:latin typeface="Arial" panose="020B0604020202020204" pitchFamily="34" charset="0"/>
                        </a:rPr>
                        <a:t> </a:t>
                      </a:r>
                    </a:p>
                  </a:txBody>
                  <a:tcPr marL="9525" marR="9525" marT="9525" marB="0"/>
                </a:tc>
                <a:tc>
                  <a:txBody>
                    <a:bodyPr/>
                    <a:lstStyle/>
                    <a:p>
                      <a:pPr algn="r" rtl="0" fontAlgn="ctr"/>
                      <a:r>
                        <a:rPr lang="en-US" sz="1600" b="0" i="0" u="none" strike="noStrike">
                          <a:solidFill>
                            <a:srgbClr val="005A8B"/>
                          </a:solidFill>
                          <a:effectLst/>
                          <a:latin typeface="Arial" panose="020B0604020202020204" pitchFamily="34" charset="0"/>
                        </a:rPr>
                        <a:t> </a:t>
                      </a:r>
                    </a:p>
                  </a:txBody>
                  <a:tcPr marL="9525" marR="85725" marT="9525" marB="0" anchor="ctr">
                    <a:solidFill>
                      <a:schemeClr val="accent6">
                        <a:lumMod val="60000"/>
                        <a:lumOff val="40000"/>
                      </a:schemeClr>
                    </a:solidFill>
                  </a:tcPr>
                </a:tc>
                <a:tc>
                  <a:txBody>
                    <a:bodyPr/>
                    <a:lstStyle/>
                    <a:p>
                      <a:pPr algn="r" rtl="0" fontAlgn="ctr"/>
                      <a:r>
                        <a:rPr lang="en-US" sz="1600" b="0" i="0" u="none" strike="noStrike" dirty="0">
                          <a:solidFill>
                            <a:srgbClr val="005A8B"/>
                          </a:solidFill>
                          <a:effectLst/>
                          <a:latin typeface="Arial" panose="020B0604020202020204" pitchFamily="34" charset="0"/>
                        </a:rPr>
                        <a:t>889,695</a:t>
                      </a:r>
                    </a:p>
                  </a:txBody>
                  <a:tcPr marL="9525" marR="85725" marT="9525" marB="0" anchor="ctr"/>
                </a:tc>
                <a:tc>
                  <a:txBody>
                    <a:bodyPr/>
                    <a:lstStyle/>
                    <a:p>
                      <a:pPr algn="r" rtl="0" fontAlgn="ctr"/>
                      <a:r>
                        <a:rPr lang="en-US" sz="1600" b="0" i="0" u="none" strike="noStrike" dirty="0">
                          <a:solidFill>
                            <a:srgbClr val="005A8B"/>
                          </a:solidFill>
                          <a:effectLst/>
                          <a:latin typeface="Arial" panose="020B0604020202020204" pitchFamily="34" charset="0"/>
                        </a:rPr>
                        <a:t>889,695</a:t>
                      </a:r>
                    </a:p>
                  </a:txBody>
                  <a:tcPr marL="9525" marR="85725" marT="9525" marB="0" anchor="ctr">
                    <a:solidFill>
                      <a:schemeClr val="accent6">
                        <a:lumMod val="60000"/>
                        <a:lumOff val="40000"/>
                      </a:schemeClr>
                    </a:solidFill>
                  </a:tcPr>
                </a:tc>
                <a:tc>
                  <a:txBody>
                    <a:bodyPr/>
                    <a:lstStyle/>
                    <a:p>
                      <a:pPr algn="r" rtl="0" fontAlgn="ctr"/>
                      <a:r>
                        <a:rPr lang="en-US" sz="1600" b="0" i="0" u="none" strike="noStrike" dirty="0">
                          <a:solidFill>
                            <a:srgbClr val="005A8B"/>
                          </a:solidFill>
                          <a:effectLst/>
                          <a:latin typeface="Arial" panose="020B0604020202020204" pitchFamily="34" charset="0"/>
                        </a:rPr>
                        <a:t>889,695</a:t>
                      </a:r>
                    </a:p>
                  </a:txBody>
                  <a:tcPr marL="9525" marR="85725" marT="9525" marB="0" anchor="ctr"/>
                </a:tc>
                <a:tc>
                  <a:txBody>
                    <a:bodyPr/>
                    <a:lstStyle/>
                    <a:p>
                      <a:pPr algn="r" rtl="0" fontAlgn="ctr"/>
                      <a:r>
                        <a:rPr lang="en-US" sz="1600" b="0" i="0" u="none" strike="noStrike">
                          <a:solidFill>
                            <a:srgbClr val="005A8B"/>
                          </a:solidFill>
                          <a:effectLst/>
                          <a:latin typeface="Arial" panose="020B0604020202020204" pitchFamily="34" charset="0"/>
                        </a:rPr>
                        <a:t>889,695</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$0 </a:t>
                      </a:r>
                    </a:p>
                  </a:txBody>
                  <a:tcPr marL="9525" marR="85725" marT="9525" marB="0" anchor="ctr">
                    <a:solidFill>
                      <a:schemeClr val="accent6">
                        <a:lumMod val="60000"/>
                        <a:lumOff val="40000"/>
                      </a:schemeClr>
                    </a:solidFill>
                  </a:tcPr>
                </a:tc>
                <a:extLst>
                  <a:ext uri="{0D108BD9-81ED-4DB2-BD59-A6C34878D82A}">
                    <a16:rowId xmlns:a16="http://schemas.microsoft.com/office/drawing/2014/main" val="3184183295"/>
                  </a:ext>
                </a:extLst>
              </a:tr>
              <a:tr h="585864">
                <a:tc>
                  <a:txBody>
                    <a:bodyPr/>
                    <a:lstStyle/>
                    <a:p>
                      <a:r>
                        <a:rPr lang="en-US" sz="1600" dirty="0">
                          <a:solidFill>
                            <a:srgbClr val="005A8B"/>
                          </a:solidFill>
                        </a:rPr>
                        <a:t>TOTAL</a:t>
                      </a:r>
                    </a:p>
                  </a:txBody>
                  <a:tcPr/>
                </a:tc>
                <a:tc>
                  <a:txBody>
                    <a:bodyPr/>
                    <a:lstStyle/>
                    <a:p>
                      <a:pPr algn="r" rtl="0" fontAlgn="ctr"/>
                      <a:r>
                        <a:rPr lang="en-US" sz="1600" b="0" i="0" u="none" strike="noStrike">
                          <a:solidFill>
                            <a:srgbClr val="005A8B"/>
                          </a:solidFill>
                          <a:effectLst/>
                          <a:latin typeface="Arial" panose="020B0604020202020204" pitchFamily="34" charset="0"/>
                        </a:rPr>
                        <a:t>$31,005,293 </a:t>
                      </a:r>
                    </a:p>
                  </a:txBody>
                  <a:tcPr marL="9525" marR="85725" marT="9525" marB="0" anchor="ctr"/>
                </a:tc>
                <a:tc>
                  <a:txBody>
                    <a:bodyPr/>
                    <a:lstStyle/>
                    <a:p>
                      <a:pPr algn="r" rtl="0" fontAlgn="ctr"/>
                      <a:r>
                        <a:rPr lang="en-US" sz="1600" b="0" i="0" u="none" strike="noStrike" dirty="0">
                          <a:solidFill>
                            <a:srgbClr val="005A8B"/>
                          </a:solidFill>
                          <a:effectLst/>
                          <a:latin typeface="Arial" panose="020B0604020202020204" pitchFamily="34" charset="0"/>
                        </a:rPr>
                        <a:t>$28,096,264 </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$40,601,263 </a:t>
                      </a:r>
                    </a:p>
                  </a:txBody>
                  <a:tcPr marL="9525" marR="85725" marT="9525" marB="0" anchor="ctr"/>
                </a:tc>
                <a:tc>
                  <a:txBody>
                    <a:bodyPr/>
                    <a:lstStyle/>
                    <a:p>
                      <a:pPr algn="r" rtl="0" fontAlgn="ctr"/>
                      <a:r>
                        <a:rPr lang="en-US" sz="1600" b="0" i="0" u="none" strike="noStrike">
                          <a:solidFill>
                            <a:srgbClr val="005A8B"/>
                          </a:solidFill>
                          <a:effectLst/>
                          <a:latin typeface="Arial" panose="020B0604020202020204" pitchFamily="34" charset="0"/>
                        </a:rPr>
                        <a:t>$25,746,538 </a:t>
                      </a:r>
                    </a:p>
                  </a:txBody>
                  <a:tcPr marL="9525" marR="85725" marT="9525" marB="0" anchor="ctr">
                    <a:solidFill>
                      <a:schemeClr val="accent6">
                        <a:lumMod val="60000"/>
                        <a:lumOff val="40000"/>
                      </a:schemeClr>
                    </a:solidFill>
                  </a:tcPr>
                </a:tc>
                <a:tc>
                  <a:txBody>
                    <a:bodyPr/>
                    <a:lstStyle/>
                    <a:p>
                      <a:pPr algn="r" rtl="0" fontAlgn="ctr"/>
                      <a:r>
                        <a:rPr lang="en-US" sz="1600" b="0" i="0" u="none" strike="noStrike">
                          <a:solidFill>
                            <a:srgbClr val="005A8B"/>
                          </a:solidFill>
                          <a:effectLst/>
                          <a:latin typeface="Arial" panose="020B0604020202020204" pitchFamily="34" charset="0"/>
                        </a:rPr>
                        <a:t>$71,606,556 </a:t>
                      </a:r>
                    </a:p>
                  </a:txBody>
                  <a:tcPr marL="9525" marR="85725" marT="9525" marB="0" anchor="ctr"/>
                </a:tc>
                <a:tc>
                  <a:txBody>
                    <a:bodyPr/>
                    <a:lstStyle/>
                    <a:p>
                      <a:pPr algn="r" rtl="0" fontAlgn="ctr"/>
                      <a:r>
                        <a:rPr lang="en-US" sz="1600" b="0" i="0" u="none" strike="noStrike">
                          <a:solidFill>
                            <a:srgbClr val="005A8B"/>
                          </a:solidFill>
                          <a:effectLst/>
                          <a:latin typeface="Arial" panose="020B0604020202020204" pitchFamily="34" charset="0"/>
                        </a:rPr>
                        <a:t>$53,843,155 </a:t>
                      </a:r>
                    </a:p>
                  </a:txBody>
                  <a:tcPr marL="9525" marR="85725" marT="9525" marB="0" anchor="ctr">
                    <a:solidFill>
                      <a:schemeClr val="accent6">
                        <a:lumMod val="60000"/>
                        <a:lumOff val="40000"/>
                      </a:schemeClr>
                    </a:solidFill>
                  </a:tcPr>
                </a:tc>
                <a:tc>
                  <a:txBody>
                    <a:bodyPr/>
                    <a:lstStyle/>
                    <a:p>
                      <a:pPr algn="r" rtl="0" fontAlgn="ctr"/>
                      <a:r>
                        <a:rPr lang="en-US" sz="1600" b="0" i="0" u="none" strike="noStrike" dirty="0">
                          <a:solidFill>
                            <a:srgbClr val="005A8B"/>
                          </a:solidFill>
                          <a:effectLst/>
                          <a:latin typeface="Arial" panose="020B0604020202020204" pitchFamily="34" charset="0"/>
                        </a:rPr>
                        <a:t>$17,763,401 </a:t>
                      </a:r>
                    </a:p>
                  </a:txBody>
                  <a:tcPr marL="9525" marR="85725" marT="9525" marB="0" anchor="ctr">
                    <a:solidFill>
                      <a:schemeClr val="accent6">
                        <a:lumMod val="60000"/>
                        <a:lumOff val="40000"/>
                      </a:schemeClr>
                    </a:solidFill>
                  </a:tcPr>
                </a:tc>
                <a:extLst>
                  <a:ext uri="{0D108BD9-81ED-4DB2-BD59-A6C34878D82A}">
                    <a16:rowId xmlns:a16="http://schemas.microsoft.com/office/drawing/2014/main" val="359077301"/>
                  </a:ext>
                </a:extLst>
              </a:tr>
            </a:tbl>
          </a:graphicData>
        </a:graphic>
      </p:graphicFrame>
      <p:sp>
        <p:nvSpPr>
          <p:cNvPr id="8" name="TextBox 7">
            <a:extLst>
              <a:ext uri="{FF2B5EF4-FFF2-40B4-BE49-F238E27FC236}">
                <a16:creationId xmlns:a16="http://schemas.microsoft.com/office/drawing/2014/main" id="{9EFFBFAC-5038-4C47-BE3D-7E1451EA98D7}"/>
              </a:ext>
            </a:extLst>
          </p:cNvPr>
          <p:cNvSpPr txBox="1"/>
          <p:nvPr/>
        </p:nvSpPr>
        <p:spPr>
          <a:xfrm>
            <a:off x="185672" y="6119336"/>
            <a:ext cx="11028680" cy="738664"/>
          </a:xfrm>
          <a:prstGeom prst="rect">
            <a:avLst/>
          </a:prstGeom>
          <a:noFill/>
        </p:spPr>
        <p:txBody>
          <a:bodyPr wrap="square" rtlCol="0">
            <a:spAutoFit/>
          </a:bodyPr>
          <a:lstStyle/>
          <a:p>
            <a:r>
              <a:rPr lang="en-US" sz="1400" dirty="0">
                <a:solidFill>
                  <a:srgbClr val="005A8B"/>
                </a:solidFill>
                <a:latin typeface="Arial" panose="020B0604020202020204" pitchFamily="34" charset="0"/>
                <a:cs typeface="Arial" panose="020B0604020202020204" pitchFamily="34" charset="0"/>
              </a:rPr>
              <a:t>*Includes transfer and distribution of $1,850,350 from HEERF I Institutional to Student, recognition of all remaining HEERF I Institutional funds in FY21, and student overspend of $353</a:t>
            </a:r>
          </a:p>
          <a:p>
            <a:endParaRPr lang="en-US" sz="1400" b="1" dirty="0"/>
          </a:p>
        </p:txBody>
      </p:sp>
      <p:sp>
        <p:nvSpPr>
          <p:cNvPr id="2" name="TextBox 1">
            <a:extLst>
              <a:ext uri="{FF2B5EF4-FFF2-40B4-BE49-F238E27FC236}">
                <a16:creationId xmlns:a16="http://schemas.microsoft.com/office/drawing/2014/main" id="{26512165-D2DD-4BFA-8DF6-C2034C45C1B6}"/>
              </a:ext>
            </a:extLst>
          </p:cNvPr>
          <p:cNvSpPr txBox="1"/>
          <p:nvPr/>
        </p:nvSpPr>
        <p:spPr>
          <a:xfrm>
            <a:off x="812800" y="4822292"/>
            <a:ext cx="9975976" cy="120032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005A8B"/>
                </a:solidFill>
                <a:latin typeface="Arial" panose="020B0604020202020204" pitchFamily="34" charset="0"/>
                <a:cs typeface="Arial" panose="020B0604020202020204" pitchFamily="34" charset="0"/>
              </a:rPr>
              <a:t>Developing plans with the Federal Stimulus Working Group and Cabinet to spend down the remaining student and institutional balances per the guidelines and by the grant end dates in spring 2022.</a:t>
            </a:r>
          </a:p>
          <a:p>
            <a:endParaRPr lang="en-US" dirty="0">
              <a:solidFill>
                <a:srgbClr val="005A8B"/>
              </a:solidFill>
            </a:endParaRPr>
          </a:p>
        </p:txBody>
      </p:sp>
      <p:pic>
        <p:nvPicPr>
          <p:cNvPr id="6" name="Picture 5">
            <a:extLst>
              <a:ext uri="{FF2B5EF4-FFF2-40B4-BE49-F238E27FC236}">
                <a16:creationId xmlns:a16="http://schemas.microsoft.com/office/drawing/2014/main" id="{D316EFA7-B3F8-4D8F-BB94-EE6088562E1F}"/>
              </a:ext>
            </a:extLst>
          </p:cNvPr>
          <p:cNvPicPr>
            <a:picLocks noChangeAspect="1"/>
          </p:cNvPicPr>
          <p:nvPr/>
        </p:nvPicPr>
        <p:blipFill>
          <a:blip r:embed="rId3"/>
          <a:stretch>
            <a:fillRect/>
          </a:stretch>
        </p:blipFill>
        <p:spPr>
          <a:xfrm>
            <a:off x="11244497" y="5601283"/>
            <a:ext cx="646644" cy="860317"/>
          </a:xfrm>
          <a:prstGeom prst="rect">
            <a:avLst/>
          </a:prstGeom>
        </p:spPr>
      </p:pic>
      <p:sp>
        <p:nvSpPr>
          <p:cNvPr id="9" name="Slide Number Placeholder 1">
            <a:extLst>
              <a:ext uri="{FF2B5EF4-FFF2-40B4-BE49-F238E27FC236}">
                <a16:creationId xmlns:a16="http://schemas.microsoft.com/office/drawing/2014/main" id="{2BDD05FB-8E90-4139-9C79-C43BD79442AB}"/>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28</a:t>
            </a:fld>
            <a:endParaRPr lang="en-US" sz="1200" dirty="0">
              <a:solidFill>
                <a:schemeClr val="bg1">
                  <a:lumMod val="50000"/>
                </a:schemeClr>
              </a:solidFill>
            </a:endParaRPr>
          </a:p>
        </p:txBody>
      </p:sp>
    </p:spTree>
    <p:extLst>
      <p:ext uri="{BB962C8B-B14F-4D97-AF65-F5344CB8AC3E}">
        <p14:creationId xmlns:p14="http://schemas.microsoft.com/office/powerpoint/2010/main" val="1166723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239A294-601D-43FA-A085-6E1379834A17}"/>
              </a:ext>
            </a:extLst>
          </p:cNvPr>
          <p:cNvSpPr txBox="1">
            <a:spLocks/>
          </p:cNvSpPr>
          <p:nvPr/>
        </p:nvSpPr>
        <p:spPr bwMode="auto">
          <a:xfrm>
            <a:off x="565070" y="139878"/>
            <a:ext cx="1023355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6000">
                <a:solidFill>
                  <a:schemeClr val="tx1"/>
                </a:solidFill>
                <a:latin typeface="+mj-lt"/>
                <a:ea typeface="+mj-ea"/>
                <a:cs typeface="+mj-cs"/>
              </a:defRPr>
            </a:lvl1pPr>
            <a:lvl2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l"/>
            <a:r>
              <a:rPr lang="en-US" sz="3600" b="1" kern="0" dirty="0">
                <a:solidFill>
                  <a:srgbClr val="005A8B"/>
                </a:solidFill>
                <a:latin typeface="Arial" panose="020B0604020202020204" pitchFamily="34" charset="0"/>
                <a:cs typeface="Arial" panose="020B0604020202020204" pitchFamily="34" charset="0"/>
              </a:rPr>
              <a:t>FY23 Budget Process</a:t>
            </a:r>
            <a:br>
              <a:rPr lang="en-US" sz="3600" kern="0" dirty="0"/>
            </a:br>
            <a:endParaRPr lang="en-US" sz="3600" kern="0" dirty="0"/>
          </a:p>
        </p:txBody>
      </p:sp>
      <p:sp>
        <p:nvSpPr>
          <p:cNvPr id="7" name="TextBox 6">
            <a:extLst>
              <a:ext uri="{FF2B5EF4-FFF2-40B4-BE49-F238E27FC236}">
                <a16:creationId xmlns:a16="http://schemas.microsoft.com/office/drawing/2014/main" id="{3FA7846B-6F29-4F2B-8685-6C2F2764216E}"/>
              </a:ext>
            </a:extLst>
          </p:cNvPr>
          <p:cNvSpPr txBox="1"/>
          <p:nvPr/>
        </p:nvSpPr>
        <p:spPr>
          <a:xfrm>
            <a:off x="565070" y="1085811"/>
            <a:ext cx="10233558" cy="4401205"/>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Budget process in UM-Plan kicked off 11/17</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Guidance and targets have been sent to UM-Plan “budget submitters”</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GOF non-payroll flat with FY22 base</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GOF non-benefitted payroll +2.0% from FY22 base</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Approved benefitted positions at +6.5% for COL from current salaries</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2.5% FY21</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2.0% FY22</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2.0% FY23</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Revenue based funds are required to keep expense levels within anticipated revenue</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Carry-Forward process remains the same as FY22, which allows for Capital expenditures and Start-up funding, areas can submit a formal request for other uses of carry-forward</a:t>
            </a:r>
          </a:p>
        </p:txBody>
      </p:sp>
      <p:pic>
        <p:nvPicPr>
          <p:cNvPr id="4" name="Picture 3">
            <a:extLst>
              <a:ext uri="{FF2B5EF4-FFF2-40B4-BE49-F238E27FC236}">
                <a16:creationId xmlns:a16="http://schemas.microsoft.com/office/drawing/2014/main" id="{4105D038-08F3-42F6-BADA-5C529F2406FB}"/>
              </a:ext>
            </a:extLst>
          </p:cNvPr>
          <p:cNvPicPr>
            <a:picLocks noChangeAspect="1"/>
          </p:cNvPicPr>
          <p:nvPr/>
        </p:nvPicPr>
        <p:blipFill>
          <a:blip r:embed="rId3"/>
          <a:stretch>
            <a:fillRect/>
          </a:stretch>
        </p:blipFill>
        <p:spPr>
          <a:xfrm>
            <a:off x="11244497" y="5601283"/>
            <a:ext cx="646644" cy="860317"/>
          </a:xfrm>
          <a:prstGeom prst="rect">
            <a:avLst/>
          </a:prstGeom>
        </p:spPr>
      </p:pic>
      <p:sp>
        <p:nvSpPr>
          <p:cNvPr id="8" name="Slide Number Placeholder 1">
            <a:extLst>
              <a:ext uri="{FF2B5EF4-FFF2-40B4-BE49-F238E27FC236}">
                <a16:creationId xmlns:a16="http://schemas.microsoft.com/office/drawing/2014/main" id="{D5FF0B23-7D3C-4487-ABBB-C87DF6A10BE5}"/>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29</a:t>
            </a:fld>
            <a:endParaRPr lang="en-US" sz="1200" dirty="0">
              <a:solidFill>
                <a:schemeClr val="bg1">
                  <a:lumMod val="50000"/>
                </a:schemeClr>
              </a:solidFill>
            </a:endParaRPr>
          </a:p>
        </p:txBody>
      </p:sp>
    </p:spTree>
    <p:extLst>
      <p:ext uri="{BB962C8B-B14F-4D97-AF65-F5344CB8AC3E}">
        <p14:creationId xmlns:p14="http://schemas.microsoft.com/office/powerpoint/2010/main" val="1012241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D09483-608A-8148-A40F-FC79D2136BEA}"/>
              </a:ext>
            </a:extLst>
          </p:cNvPr>
          <p:cNvPicPr>
            <a:picLocks noChangeAspect="1"/>
          </p:cNvPicPr>
          <p:nvPr/>
        </p:nvPicPr>
        <p:blipFill>
          <a:blip r:embed="rId2">
            <a:alphaModFix amt="12000"/>
          </a:blip>
          <a:stretch>
            <a:fillRect/>
          </a:stretch>
        </p:blipFill>
        <p:spPr>
          <a:xfrm>
            <a:off x="0" y="0"/>
            <a:ext cx="12192000" cy="6858000"/>
          </a:xfrm>
          <a:prstGeom prst="rect">
            <a:avLst/>
          </a:prstGeom>
        </p:spPr>
      </p:pic>
      <p:sp>
        <p:nvSpPr>
          <p:cNvPr id="11" name="Title 1">
            <a:extLst>
              <a:ext uri="{FF2B5EF4-FFF2-40B4-BE49-F238E27FC236}">
                <a16:creationId xmlns:a16="http://schemas.microsoft.com/office/drawing/2014/main" id="{AB4BF6FE-179F-E744-B6EB-9A6A01FC15E1}"/>
              </a:ext>
            </a:extLst>
          </p:cNvPr>
          <p:cNvSpPr txBox="1">
            <a:spLocks/>
          </p:cNvSpPr>
          <p:nvPr/>
        </p:nvSpPr>
        <p:spPr>
          <a:xfrm>
            <a:off x="1766806" y="882269"/>
            <a:ext cx="8772041"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cs typeface="Arial Black" panose="020B0604020202020204" pitchFamily="34" charset="0"/>
              </a:rPr>
              <a:t>Fall Semester Highlights</a:t>
            </a:r>
            <a:endParaRPr lang="en-US" altLang="en-US" sz="4400" b="1" dirty="0">
              <a:solidFill>
                <a:srgbClr val="1E5D93"/>
              </a:solidFill>
            </a:endParaRP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3"/>
          <a:stretch>
            <a:fillRect/>
          </a:stretch>
        </p:blipFill>
        <p:spPr>
          <a:xfrm>
            <a:off x="11244497" y="5696824"/>
            <a:ext cx="646644" cy="860317"/>
          </a:xfrm>
          <a:prstGeom prst="rect">
            <a:avLst/>
          </a:prstGeom>
        </p:spPr>
      </p:pic>
      <p:sp>
        <p:nvSpPr>
          <p:cNvPr id="7" name="Title 1">
            <a:extLst>
              <a:ext uri="{FF2B5EF4-FFF2-40B4-BE49-F238E27FC236}">
                <a16:creationId xmlns:a16="http://schemas.microsoft.com/office/drawing/2014/main" id="{DE456220-3B20-4EF6-A3D5-5D9D7911E9C9}"/>
              </a:ext>
            </a:extLst>
          </p:cNvPr>
          <p:cNvSpPr txBox="1">
            <a:spLocks/>
          </p:cNvSpPr>
          <p:nvPr/>
        </p:nvSpPr>
        <p:spPr>
          <a:xfrm>
            <a:off x="1766806" y="4146984"/>
            <a:ext cx="8772041"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2800" b="1" dirty="0">
                <a:solidFill>
                  <a:srgbClr val="1E5D93"/>
                </a:solidFill>
                <a:latin typeface="Times New Roman" panose="02020603050405020304" pitchFamily="18" charset="0"/>
                <a:cs typeface="Times New Roman" panose="02020603050405020304" pitchFamily="18" charset="0"/>
              </a:rPr>
              <a:t>Marcelo Suárez-Orozco</a:t>
            </a:r>
          </a:p>
          <a:p>
            <a:pPr algn="l"/>
            <a:r>
              <a:rPr lang="en-US" altLang="en-US" sz="2800" b="1" i="1" dirty="0">
                <a:solidFill>
                  <a:srgbClr val="1E5D93"/>
                </a:solidFill>
                <a:latin typeface="Times New Roman" panose="02020603050405020304" pitchFamily="18" charset="0"/>
                <a:cs typeface="Times New Roman" panose="02020603050405020304" pitchFamily="18" charset="0"/>
              </a:rPr>
              <a:t>Chancellor</a:t>
            </a:r>
          </a:p>
        </p:txBody>
      </p:sp>
      <p:sp>
        <p:nvSpPr>
          <p:cNvPr id="9" name="Slide Number Placeholder 1">
            <a:extLst>
              <a:ext uri="{FF2B5EF4-FFF2-40B4-BE49-F238E27FC236}">
                <a16:creationId xmlns:a16="http://schemas.microsoft.com/office/drawing/2014/main" id="{2387F46E-281E-4CF4-A06B-073F7797D1A6}"/>
              </a:ext>
            </a:extLst>
          </p:cNvPr>
          <p:cNvSpPr>
            <a:spLocks noGrp="1"/>
          </p:cNvSpPr>
          <p:nvPr>
            <p:ph type="sldNum" sz="quarter" idx="12"/>
          </p:nvPr>
        </p:nvSpPr>
        <p:spPr>
          <a:xfrm>
            <a:off x="9060979" y="6533773"/>
            <a:ext cx="2743200" cy="365125"/>
          </a:xfrm>
        </p:spPr>
        <p:txBody>
          <a:bodyPr/>
          <a:lstStyle/>
          <a:p>
            <a:fld id="{3BD8E3CD-45F3-5A44-ACC6-8DEDDB16D691}" type="slidenum">
              <a:rPr lang="en-US" sz="1600" smtClean="0"/>
              <a:t>3</a:t>
            </a:fld>
            <a:endParaRPr lang="en-US" sz="1600" dirty="0"/>
          </a:p>
        </p:txBody>
      </p:sp>
    </p:spTree>
    <p:extLst>
      <p:ext uri="{BB962C8B-B14F-4D97-AF65-F5344CB8AC3E}">
        <p14:creationId xmlns:p14="http://schemas.microsoft.com/office/powerpoint/2010/main" val="2018823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239A294-601D-43FA-A085-6E1379834A17}"/>
              </a:ext>
            </a:extLst>
          </p:cNvPr>
          <p:cNvSpPr txBox="1">
            <a:spLocks/>
          </p:cNvSpPr>
          <p:nvPr/>
        </p:nvSpPr>
        <p:spPr bwMode="auto">
          <a:xfrm>
            <a:off x="669511" y="127322"/>
            <a:ext cx="10105967" cy="55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6000">
                <a:solidFill>
                  <a:schemeClr val="tx1"/>
                </a:solidFill>
                <a:latin typeface="+mj-lt"/>
                <a:ea typeface="+mj-ea"/>
                <a:cs typeface="+mj-cs"/>
              </a:defRPr>
            </a:lvl1pPr>
            <a:lvl2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l"/>
            <a:r>
              <a:rPr lang="en-US" sz="3600" b="1" kern="0" dirty="0">
                <a:solidFill>
                  <a:srgbClr val="005A8B"/>
                </a:solidFill>
                <a:latin typeface="Arial" panose="020B0604020202020204" pitchFamily="34" charset="0"/>
                <a:cs typeface="Arial" panose="020B0604020202020204" pitchFamily="34" charset="0"/>
              </a:rPr>
              <a:t>Capital Budget Update</a:t>
            </a:r>
            <a:br>
              <a:rPr lang="en-US" sz="3600" kern="0" dirty="0">
                <a:latin typeface="Arial" panose="020B0604020202020204" pitchFamily="34" charset="0"/>
                <a:cs typeface="Arial" panose="020B0604020202020204" pitchFamily="34" charset="0"/>
              </a:rPr>
            </a:br>
            <a:endParaRPr lang="en-US" sz="3600" kern="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FA7846B-6F29-4F2B-8685-6C2F2764216E}"/>
              </a:ext>
            </a:extLst>
          </p:cNvPr>
          <p:cNvSpPr txBox="1"/>
          <p:nvPr/>
        </p:nvSpPr>
        <p:spPr>
          <a:xfrm>
            <a:off x="669511" y="955964"/>
            <a:ext cx="9592681" cy="5786199"/>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FY22-26 Capital Budget Plan is $220M</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Locally-Funded* 				$68.2M</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Bond-Funded 				$53.7M</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State 					$41.2M</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Vendor 					$2.3M</a:t>
            </a:r>
          </a:p>
          <a:p>
            <a:pPr marL="1257300" lvl="2"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Future Projects				$54.6M</a:t>
            </a:r>
          </a:p>
          <a:p>
            <a:endParaRPr lang="en-US" sz="2000"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$133.3M of Plan spending is for Deferred Maintenance projects</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This and Future Projects amount totals 85% of 5-year planned spending</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Major Projects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SDQD - Demolish Substructure, Science Center, and Pool (Master Plan Phase I): $71.0M</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Adding Capacity to Cooling Tower: $9M</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McCormack Hall:  Roof Replacement and Building Envelope Repairs: $6M</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Campus Center Roof Replacement: $5M</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Utilities Saltwater Pumphouse Mechanical Repairs/Dredging: $5M</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Exterior Doors Replacement (Clark, Healey, McCormack, Quinn, Service &amp; Supply): $7.2M</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Wheatley Hall Façade Repairs: $5.8M</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Network Edge Switches: $3.5M</a:t>
            </a:r>
          </a:p>
          <a:p>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endParaRPr lang="en-US" sz="2000" dirty="0"/>
          </a:p>
        </p:txBody>
      </p:sp>
      <p:sp>
        <p:nvSpPr>
          <p:cNvPr id="2" name="TextBox 1">
            <a:extLst>
              <a:ext uri="{FF2B5EF4-FFF2-40B4-BE49-F238E27FC236}">
                <a16:creationId xmlns:a16="http://schemas.microsoft.com/office/drawing/2014/main" id="{CE3D4380-BFD4-489D-A741-A3FBDB85450D}"/>
              </a:ext>
            </a:extLst>
          </p:cNvPr>
          <p:cNvSpPr txBox="1"/>
          <p:nvPr/>
        </p:nvSpPr>
        <p:spPr>
          <a:xfrm>
            <a:off x="166857" y="6232580"/>
            <a:ext cx="9867353" cy="307777"/>
          </a:xfrm>
          <a:prstGeom prst="rect">
            <a:avLst/>
          </a:prstGeom>
          <a:noFill/>
        </p:spPr>
        <p:txBody>
          <a:bodyPr wrap="square" rtlCol="0">
            <a:spAutoFit/>
          </a:bodyPr>
          <a:lstStyle/>
          <a:p>
            <a:r>
              <a:rPr lang="en-US" sz="1400" dirty="0"/>
              <a:t>*Includes ESS, GOF, Lab Fee, RTF and WUMB</a:t>
            </a:r>
          </a:p>
        </p:txBody>
      </p:sp>
      <p:pic>
        <p:nvPicPr>
          <p:cNvPr id="5" name="Picture 4">
            <a:extLst>
              <a:ext uri="{FF2B5EF4-FFF2-40B4-BE49-F238E27FC236}">
                <a16:creationId xmlns:a16="http://schemas.microsoft.com/office/drawing/2014/main" id="{CC00D3D2-70EB-49DA-9803-7CAF5AFD2B02}"/>
              </a:ext>
            </a:extLst>
          </p:cNvPr>
          <p:cNvPicPr>
            <a:picLocks noChangeAspect="1"/>
          </p:cNvPicPr>
          <p:nvPr/>
        </p:nvPicPr>
        <p:blipFill>
          <a:blip r:embed="rId3"/>
          <a:stretch>
            <a:fillRect/>
          </a:stretch>
        </p:blipFill>
        <p:spPr>
          <a:xfrm>
            <a:off x="11244497" y="5601283"/>
            <a:ext cx="646644" cy="860317"/>
          </a:xfrm>
          <a:prstGeom prst="rect">
            <a:avLst/>
          </a:prstGeom>
        </p:spPr>
      </p:pic>
      <p:sp>
        <p:nvSpPr>
          <p:cNvPr id="8" name="Slide Number Placeholder 1">
            <a:extLst>
              <a:ext uri="{FF2B5EF4-FFF2-40B4-BE49-F238E27FC236}">
                <a16:creationId xmlns:a16="http://schemas.microsoft.com/office/drawing/2014/main" id="{FA9D152E-8417-4F44-875A-6A63BF013FCB}"/>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30</a:t>
            </a:fld>
            <a:endParaRPr lang="en-US" sz="1200" dirty="0">
              <a:solidFill>
                <a:schemeClr val="bg1">
                  <a:lumMod val="50000"/>
                </a:schemeClr>
              </a:solidFill>
            </a:endParaRPr>
          </a:p>
        </p:txBody>
      </p:sp>
    </p:spTree>
    <p:extLst>
      <p:ext uri="{BB962C8B-B14F-4D97-AF65-F5344CB8AC3E}">
        <p14:creationId xmlns:p14="http://schemas.microsoft.com/office/powerpoint/2010/main" val="41393449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239A294-601D-43FA-A085-6E1379834A17}"/>
              </a:ext>
            </a:extLst>
          </p:cNvPr>
          <p:cNvSpPr txBox="1">
            <a:spLocks/>
          </p:cNvSpPr>
          <p:nvPr/>
        </p:nvSpPr>
        <p:spPr bwMode="auto">
          <a:xfrm>
            <a:off x="541921" y="127322"/>
            <a:ext cx="10233558" cy="50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6000">
                <a:solidFill>
                  <a:schemeClr val="tx1"/>
                </a:solidFill>
                <a:latin typeface="+mj-lt"/>
                <a:ea typeface="+mj-ea"/>
                <a:cs typeface="+mj-cs"/>
              </a:defRPr>
            </a:lvl1pPr>
            <a:lvl2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1" fontAlgn="base" hangingPunct="1">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eaLnBrk="1" fontAlgn="base" hangingPunct="1">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l"/>
            <a:r>
              <a:rPr lang="en-US" sz="3600" b="1" kern="0" dirty="0">
                <a:solidFill>
                  <a:srgbClr val="005A8B"/>
                </a:solidFill>
                <a:latin typeface="Arial" panose="020B0604020202020204" pitchFamily="34" charset="0"/>
                <a:cs typeface="Arial" panose="020B0604020202020204" pitchFamily="34" charset="0"/>
              </a:rPr>
              <a:t>Activities-Based Budgeting Project</a:t>
            </a:r>
            <a:br>
              <a:rPr lang="en-US" sz="3600" b="1" kern="0" dirty="0">
                <a:solidFill>
                  <a:srgbClr val="005A8B"/>
                </a:solidFill>
                <a:latin typeface="Arial" panose="020B0604020202020204" pitchFamily="34" charset="0"/>
                <a:cs typeface="Arial" panose="020B0604020202020204" pitchFamily="34" charset="0"/>
              </a:rPr>
            </a:br>
            <a:endParaRPr lang="en-US" sz="3600" b="1" kern="0" dirty="0">
              <a:solidFill>
                <a:srgbClr val="005A8B"/>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FA7846B-6F29-4F2B-8685-6C2F2764216E}"/>
              </a:ext>
            </a:extLst>
          </p:cNvPr>
          <p:cNvSpPr txBox="1"/>
          <p:nvPr/>
        </p:nvSpPr>
        <p:spPr>
          <a:xfrm>
            <a:off x="730472" y="1071801"/>
            <a:ext cx="9592680" cy="5324535"/>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Goal is to develop a data-informed, incentive-based approach to allocating resources to academic units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Survey of current budget practices completed and model is now being developed that is customized for UMB</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Steering Committee has been formed with members from Administration, Faculty and Staff</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Guiding principles have been discussed</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Beginning discussions around revenue allocations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Initial draft model delivered by consultant is being populated by A&amp;F/Academic Affairs model development team with UMB FY20 actual data which ties to FY20 campus financials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ABB model will be run alongside current budget process until ready to supersede that process</a:t>
            </a:r>
          </a:p>
        </p:txBody>
      </p:sp>
      <p:pic>
        <p:nvPicPr>
          <p:cNvPr id="4" name="Picture 3">
            <a:extLst>
              <a:ext uri="{FF2B5EF4-FFF2-40B4-BE49-F238E27FC236}">
                <a16:creationId xmlns:a16="http://schemas.microsoft.com/office/drawing/2014/main" id="{8BF8F2FD-72C1-4904-AF9D-F48F67347ACD}"/>
              </a:ext>
            </a:extLst>
          </p:cNvPr>
          <p:cNvPicPr>
            <a:picLocks noChangeAspect="1"/>
          </p:cNvPicPr>
          <p:nvPr/>
        </p:nvPicPr>
        <p:blipFill>
          <a:blip r:embed="rId3"/>
          <a:stretch>
            <a:fillRect/>
          </a:stretch>
        </p:blipFill>
        <p:spPr>
          <a:xfrm>
            <a:off x="11199166" y="5613141"/>
            <a:ext cx="646644" cy="860317"/>
          </a:xfrm>
          <a:prstGeom prst="rect">
            <a:avLst/>
          </a:prstGeom>
        </p:spPr>
      </p:pic>
      <p:sp>
        <p:nvSpPr>
          <p:cNvPr id="8" name="Slide Number Placeholder 1">
            <a:extLst>
              <a:ext uri="{FF2B5EF4-FFF2-40B4-BE49-F238E27FC236}">
                <a16:creationId xmlns:a16="http://schemas.microsoft.com/office/drawing/2014/main" id="{419DA8CF-955D-4215-AF88-4BEED6391378}"/>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31</a:t>
            </a:fld>
            <a:endParaRPr lang="en-US" sz="1200" dirty="0">
              <a:solidFill>
                <a:schemeClr val="bg1">
                  <a:lumMod val="50000"/>
                </a:schemeClr>
              </a:solidFill>
            </a:endParaRPr>
          </a:p>
        </p:txBody>
      </p:sp>
    </p:spTree>
    <p:extLst>
      <p:ext uri="{BB962C8B-B14F-4D97-AF65-F5344CB8AC3E}">
        <p14:creationId xmlns:p14="http://schemas.microsoft.com/office/powerpoint/2010/main" val="28389135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D09483-608A-8148-A40F-FC79D2136BEA}"/>
              </a:ext>
            </a:extLst>
          </p:cNvPr>
          <p:cNvPicPr>
            <a:picLocks noChangeAspect="1"/>
          </p:cNvPicPr>
          <p:nvPr/>
        </p:nvPicPr>
        <p:blipFill>
          <a:blip r:embed="rId2">
            <a:alphaModFix amt="12000"/>
          </a:blip>
          <a:stretch>
            <a:fillRect/>
          </a:stretch>
        </p:blipFill>
        <p:spPr>
          <a:xfrm>
            <a:off x="0" y="0"/>
            <a:ext cx="12192000" cy="6858000"/>
          </a:xfrm>
          <a:prstGeom prst="rect">
            <a:avLst/>
          </a:prstGeom>
        </p:spPr>
      </p:pic>
      <p:sp>
        <p:nvSpPr>
          <p:cNvPr id="11" name="Title 1">
            <a:extLst>
              <a:ext uri="{FF2B5EF4-FFF2-40B4-BE49-F238E27FC236}">
                <a16:creationId xmlns:a16="http://schemas.microsoft.com/office/drawing/2014/main" id="{AB4BF6FE-179F-E744-B6EB-9A6A01FC15E1}"/>
              </a:ext>
            </a:extLst>
          </p:cNvPr>
          <p:cNvSpPr txBox="1">
            <a:spLocks/>
          </p:cNvSpPr>
          <p:nvPr/>
        </p:nvSpPr>
        <p:spPr>
          <a:xfrm>
            <a:off x="1766806" y="882269"/>
            <a:ext cx="8772041" cy="990600"/>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cs typeface="Arial Black" panose="020B0604020202020204" pitchFamily="34" charset="0"/>
              </a:rPr>
              <a:t>Restorative Justice Commission Update</a:t>
            </a:r>
            <a:endParaRPr lang="en-US" altLang="en-US" sz="4400" b="1" dirty="0">
              <a:solidFill>
                <a:srgbClr val="1E5D93"/>
              </a:solidFill>
            </a:endParaRPr>
          </a:p>
        </p:txBody>
      </p:sp>
      <p:sp>
        <p:nvSpPr>
          <p:cNvPr id="12" name="Content Placeholder 2">
            <a:extLst>
              <a:ext uri="{FF2B5EF4-FFF2-40B4-BE49-F238E27FC236}">
                <a16:creationId xmlns:a16="http://schemas.microsoft.com/office/drawing/2014/main" id="{07D975F5-988D-1740-85CB-2914862FE26E}"/>
              </a:ext>
            </a:extLst>
          </p:cNvPr>
          <p:cNvSpPr txBox="1">
            <a:spLocks/>
          </p:cNvSpPr>
          <p:nvPr/>
        </p:nvSpPr>
        <p:spPr>
          <a:xfrm>
            <a:off x="1766805" y="2017520"/>
            <a:ext cx="8772042" cy="41148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altLang="en-US" dirty="0">
              <a:solidFill>
                <a:srgbClr val="1E5D93"/>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3"/>
          <a:stretch>
            <a:fillRect/>
          </a:stretch>
        </p:blipFill>
        <p:spPr>
          <a:xfrm>
            <a:off x="11244497" y="5696824"/>
            <a:ext cx="646644" cy="860317"/>
          </a:xfrm>
          <a:prstGeom prst="rect">
            <a:avLst/>
          </a:prstGeom>
        </p:spPr>
      </p:pic>
      <p:sp>
        <p:nvSpPr>
          <p:cNvPr id="9" name="Title 1">
            <a:extLst>
              <a:ext uri="{FF2B5EF4-FFF2-40B4-BE49-F238E27FC236}">
                <a16:creationId xmlns:a16="http://schemas.microsoft.com/office/drawing/2014/main" id="{35E02F23-AB32-40E0-A8F2-1B9A52CD65E0}"/>
              </a:ext>
            </a:extLst>
          </p:cNvPr>
          <p:cNvSpPr txBox="1">
            <a:spLocks/>
          </p:cNvSpPr>
          <p:nvPr/>
        </p:nvSpPr>
        <p:spPr>
          <a:xfrm>
            <a:off x="1653154" y="4146984"/>
            <a:ext cx="9747486" cy="13561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2800" b="1" dirty="0">
                <a:solidFill>
                  <a:srgbClr val="1E5D93"/>
                </a:solidFill>
                <a:latin typeface="Times New Roman" panose="02020603050405020304" pitchFamily="18" charset="0"/>
                <a:cs typeface="Times New Roman" panose="02020603050405020304" pitchFamily="18" charset="0"/>
              </a:rPr>
              <a:t>Joseph N. Cooper</a:t>
            </a:r>
          </a:p>
          <a:p>
            <a:pPr algn="l"/>
            <a:r>
              <a:rPr lang="en-US" altLang="en-US" sz="2800" b="1" i="1" dirty="0">
                <a:solidFill>
                  <a:srgbClr val="1E5D93"/>
                </a:solidFill>
                <a:latin typeface="Times New Roman" panose="02020603050405020304" pitchFamily="18" charset="0"/>
                <a:cs typeface="Times New Roman" panose="02020603050405020304" pitchFamily="18" charset="0"/>
              </a:rPr>
              <a:t>Special Assistant to the Chancellor for Black Life</a:t>
            </a:r>
          </a:p>
          <a:p>
            <a:pPr algn="l"/>
            <a:endParaRPr lang="en-US" altLang="en-US" sz="2800" b="1" dirty="0">
              <a:solidFill>
                <a:srgbClr val="1E5D93"/>
              </a:solidFill>
              <a:latin typeface="Times New Roman" panose="02020603050405020304" pitchFamily="18" charset="0"/>
              <a:cs typeface="Times New Roman" panose="02020603050405020304" pitchFamily="18" charset="0"/>
            </a:endParaRPr>
          </a:p>
          <a:p>
            <a:pPr algn="l"/>
            <a:r>
              <a:rPr lang="en-US" altLang="en-US" sz="2800" b="1">
                <a:solidFill>
                  <a:srgbClr val="1E5D93"/>
                </a:solidFill>
                <a:latin typeface="Times New Roman" panose="02020603050405020304" pitchFamily="18" charset="0"/>
                <a:cs typeface="Times New Roman" panose="02020603050405020304" pitchFamily="18" charset="0"/>
              </a:rPr>
              <a:t>Georgianna </a:t>
            </a:r>
            <a:r>
              <a:rPr lang="en-US" altLang="en-US" sz="2800" b="1" dirty="0">
                <a:solidFill>
                  <a:srgbClr val="1E5D93"/>
                </a:solidFill>
                <a:latin typeface="Times New Roman" panose="02020603050405020304" pitchFamily="18" charset="0"/>
                <a:cs typeface="Times New Roman" panose="02020603050405020304" pitchFamily="18" charset="0"/>
              </a:rPr>
              <a:t>Meléndez</a:t>
            </a:r>
          </a:p>
          <a:p>
            <a:pPr algn="l"/>
            <a:r>
              <a:rPr lang="en-US" altLang="en-US" sz="2800" b="1" i="1" dirty="0">
                <a:solidFill>
                  <a:srgbClr val="1E5D93"/>
                </a:solidFill>
                <a:latin typeface="Times New Roman" panose="02020603050405020304" pitchFamily="18" charset="0"/>
                <a:cs typeface="Times New Roman" panose="02020603050405020304" pitchFamily="18" charset="0"/>
              </a:rPr>
              <a:t>Assistant Chancellor</a:t>
            </a:r>
          </a:p>
          <a:p>
            <a:pPr algn="l"/>
            <a:r>
              <a:rPr lang="en-US" altLang="en-US" sz="2800" b="1" i="1" dirty="0">
                <a:solidFill>
                  <a:srgbClr val="1E5D93"/>
                </a:solidFill>
                <a:latin typeface="Times New Roman" panose="02020603050405020304" pitchFamily="18" charset="0"/>
                <a:cs typeface="Times New Roman" panose="02020603050405020304" pitchFamily="18" charset="0"/>
              </a:rPr>
              <a:t>Office of Diversity, Equity and Inclusion</a:t>
            </a:r>
          </a:p>
        </p:txBody>
      </p:sp>
      <p:sp>
        <p:nvSpPr>
          <p:cNvPr id="10" name="Slide Number Placeholder 1">
            <a:extLst>
              <a:ext uri="{FF2B5EF4-FFF2-40B4-BE49-F238E27FC236}">
                <a16:creationId xmlns:a16="http://schemas.microsoft.com/office/drawing/2014/main" id="{B083C901-4A1E-4062-B460-DD858875C58D}"/>
              </a:ext>
            </a:extLst>
          </p:cNvPr>
          <p:cNvSpPr txBox="1">
            <a:spLocks/>
          </p:cNvSpPr>
          <p:nvPr/>
        </p:nvSpPr>
        <p:spPr>
          <a:xfrm>
            <a:off x="8951797" y="6506477"/>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32</a:t>
            </a:fld>
            <a:endParaRPr lang="en-US" sz="1200" dirty="0">
              <a:solidFill>
                <a:schemeClr val="bg1">
                  <a:lumMod val="50000"/>
                </a:schemeClr>
              </a:solidFill>
            </a:endParaRPr>
          </a:p>
        </p:txBody>
      </p:sp>
    </p:spTree>
    <p:extLst>
      <p:ext uri="{BB962C8B-B14F-4D97-AF65-F5344CB8AC3E}">
        <p14:creationId xmlns:p14="http://schemas.microsoft.com/office/powerpoint/2010/main" val="1418128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and yellow logo&#10;&#10;Description automatically generated with low confidence">
            <a:extLst>
              <a:ext uri="{FF2B5EF4-FFF2-40B4-BE49-F238E27FC236}">
                <a16:creationId xmlns:a16="http://schemas.microsoft.com/office/drawing/2014/main" id="{2D341952-97C0-7744-9BDB-D884541B0FC7}"/>
              </a:ext>
            </a:extLst>
          </p:cNvPr>
          <p:cNvPicPr>
            <a:picLocks noChangeAspect="1"/>
          </p:cNvPicPr>
          <p:nvPr/>
        </p:nvPicPr>
        <p:blipFill>
          <a:blip r:embed="rId2"/>
          <a:stretch>
            <a:fillRect/>
          </a:stretch>
        </p:blipFill>
        <p:spPr>
          <a:xfrm>
            <a:off x="9973235" y="0"/>
            <a:ext cx="2218765" cy="6858000"/>
          </a:xfrm>
          <a:prstGeom prst="rect">
            <a:avLst/>
          </a:prstGeom>
        </p:spPr>
      </p:pic>
      <p:pic>
        <p:nvPicPr>
          <p:cNvPr id="10" name="Picture 9">
            <a:extLst>
              <a:ext uri="{FF2B5EF4-FFF2-40B4-BE49-F238E27FC236}">
                <a16:creationId xmlns:a16="http://schemas.microsoft.com/office/drawing/2014/main" id="{E2C16039-394D-6B4C-B925-FE760EA9D701}"/>
              </a:ext>
            </a:extLst>
          </p:cNvPr>
          <p:cNvPicPr>
            <a:picLocks noChangeAspect="1"/>
          </p:cNvPicPr>
          <p:nvPr/>
        </p:nvPicPr>
        <p:blipFill>
          <a:blip r:embed="rId3"/>
          <a:stretch>
            <a:fillRect/>
          </a:stretch>
        </p:blipFill>
        <p:spPr>
          <a:xfrm>
            <a:off x="10848505" y="5803326"/>
            <a:ext cx="585212" cy="778587"/>
          </a:xfrm>
          <a:prstGeom prst="rect">
            <a:avLst/>
          </a:prstGeom>
        </p:spPr>
      </p:pic>
      <p:sp>
        <p:nvSpPr>
          <p:cNvPr id="6" name="Content Placeholder 2">
            <a:extLst>
              <a:ext uri="{FF2B5EF4-FFF2-40B4-BE49-F238E27FC236}">
                <a16:creationId xmlns:a16="http://schemas.microsoft.com/office/drawing/2014/main" id="{977C5520-09D5-4E7A-8188-6C1FA03639BF}"/>
              </a:ext>
            </a:extLst>
          </p:cNvPr>
          <p:cNvSpPr txBox="1">
            <a:spLocks/>
          </p:cNvSpPr>
          <p:nvPr/>
        </p:nvSpPr>
        <p:spPr>
          <a:xfrm>
            <a:off x="213645" y="1420031"/>
            <a:ext cx="10515600" cy="4964100"/>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b="1" dirty="0">
                <a:latin typeface="Arial" panose="020B0604020202020204" pitchFamily="34" charset="0"/>
                <a:cs typeface="Arial" panose="020B0604020202020204" pitchFamily="34" charset="0"/>
              </a:rPr>
              <a:t>Six Sub-Committees (Monthly General Body Meetings)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Curriculum and Pedagogy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University Policies and Practices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Campus and Community Engagement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Research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Training and Development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Budget </a:t>
            </a:r>
          </a:p>
          <a:p>
            <a:pPr marL="800100" lvl="1" indent="-342900" algn="l">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b="1" dirty="0">
                <a:latin typeface="Arial" panose="020B0604020202020204" pitchFamily="34" charset="0"/>
                <a:cs typeface="Arial" panose="020B0604020202020204" pitchFamily="34" charset="0"/>
              </a:rPr>
              <a:t>Approved Proposals – Fall 2021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Native American and Indigenous People Restorative Justice Proposal (10/2021) - UPPC</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Ombuds Office/Transformative Conflict Resolution Practitioners/Office of Transformative </a:t>
            </a:r>
          </a:p>
          <a:p>
            <a:pPr lvl="1" algn="l"/>
            <a:r>
              <a:rPr lang="en-US" sz="2400" dirty="0">
                <a:latin typeface="Arial" panose="020B0604020202020204" pitchFamily="34" charset="0"/>
                <a:cs typeface="Arial" panose="020B0604020202020204" pitchFamily="34" charset="0"/>
              </a:rPr>
              <a:t>	Mediation Proposal (11/2021) – UPPC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Campus Climate Survey Proposal (12/2021) - CCEC</a:t>
            </a:r>
          </a:p>
          <a:p>
            <a:pPr marL="800100" lvl="1" indent="-3429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b="1" dirty="0">
                <a:latin typeface="Arial" panose="020B0604020202020204" pitchFamily="34" charset="0"/>
                <a:cs typeface="Arial" panose="020B0604020202020204" pitchFamily="34" charset="0"/>
              </a:rPr>
              <a:t>Proposals In Discussion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RJC Service Recognition and Compensation for Labor – CCEC </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Research Fellowship for the CANALA Institutes - RC</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Policing Policy Statement  - UPPC</a:t>
            </a:r>
          </a:p>
          <a:p>
            <a:pPr marL="800100" lvl="1"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Culturally Inclusive Campus Artifacts – UPPC </a:t>
            </a:r>
          </a:p>
          <a:p>
            <a:pPr lvl="1" algn="l"/>
            <a:endParaRPr lang="en-US" b="1" dirty="0"/>
          </a:p>
          <a:p>
            <a:pPr lvl="1"/>
            <a:endParaRPr lang="en-US" dirty="0"/>
          </a:p>
        </p:txBody>
      </p:sp>
      <p:pic>
        <p:nvPicPr>
          <p:cNvPr id="13" name="Picture 12">
            <a:extLst>
              <a:ext uri="{FF2B5EF4-FFF2-40B4-BE49-F238E27FC236}">
                <a16:creationId xmlns:a16="http://schemas.microsoft.com/office/drawing/2014/main" id="{FB843064-4B17-4778-A9F6-0DACB2CB7701}"/>
              </a:ext>
            </a:extLst>
          </p:cNvPr>
          <p:cNvPicPr>
            <a:picLocks noChangeAspect="1"/>
          </p:cNvPicPr>
          <p:nvPr/>
        </p:nvPicPr>
        <p:blipFill>
          <a:blip r:embed="rId4">
            <a:alphaModFix amt="12000"/>
          </a:blip>
          <a:stretch>
            <a:fillRect/>
          </a:stretch>
        </p:blipFill>
        <p:spPr>
          <a:xfrm>
            <a:off x="0" y="-11875"/>
            <a:ext cx="12192000" cy="6858000"/>
          </a:xfrm>
          <a:prstGeom prst="rect">
            <a:avLst/>
          </a:prstGeom>
        </p:spPr>
      </p:pic>
      <p:sp>
        <p:nvSpPr>
          <p:cNvPr id="2" name="TextBox 1">
            <a:extLst>
              <a:ext uri="{FF2B5EF4-FFF2-40B4-BE49-F238E27FC236}">
                <a16:creationId xmlns:a16="http://schemas.microsoft.com/office/drawing/2014/main" id="{998ADDCA-8045-46D4-9B39-7904AFB0D5DD}"/>
              </a:ext>
            </a:extLst>
          </p:cNvPr>
          <p:cNvSpPr txBox="1"/>
          <p:nvPr/>
        </p:nvSpPr>
        <p:spPr>
          <a:xfrm>
            <a:off x="360727" y="276087"/>
            <a:ext cx="8388990" cy="523220"/>
          </a:xfrm>
          <a:prstGeom prst="rect">
            <a:avLst/>
          </a:prstGeom>
          <a:noFill/>
        </p:spPr>
        <p:txBody>
          <a:bodyPr wrap="square" rtlCol="0">
            <a:spAutoFit/>
          </a:bodyPr>
          <a:lstStyle/>
          <a:p>
            <a:r>
              <a:rPr lang="en-US" sz="2800" dirty="0">
                <a:solidFill>
                  <a:schemeClr val="accent1">
                    <a:lumMod val="75000"/>
                  </a:schemeClr>
                </a:solidFill>
                <a:latin typeface="Arial Black" panose="020B0A04020102020204" pitchFamily="34" charset="0"/>
              </a:rPr>
              <a:t>Restorative Justice Commission Update</a:t>
            </a:r>
          </a:p>
        </p:txBody>
      </p:sp>
      <p:sp>
        <p:nvSpPr>
          <p:cNvPr id="8" name="Slide Number Placeholder 1">
            <a:extLst>
              <a:ext uri="{FF2B5EF4-FFF2-40B4-BE49-F238E27FC236}">
                <a16:creationId xmlns:a16="http://schemas.microsoft.com/office/drawing/2014/main" id="{714D44F5-AA5F-4FEE-BC28-C2807B5BB6B8}"/>
              </a:ext>
            </a:extLst>
          </p:cNvPr>
          <p:cNvSpPr txBox="1">
            <a:spLocks/>
          </p:cNvSpPr>
          <p:nvPr/>
        </p:nvSpPr>
        <p:spPr>
          <a:xfrm>
            <a:off x="8596955" y="6574716"/>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D8E3CD-45F3-5A44-ACC6-8DEDDB16D691}" type="slidenum">
              <a:rPr lang="en-US" sz="1200" smtClean="0">
                <a:solidFill>
                  <a:schemeClr val="bg1">
                    <a:lumMod val="50000"/>
                  </a:schemeClr>
                </a:solidFill>
              </a:rPr>
              <a:pPr algn="r"/>
              <a:t>33</a:t>
            </a:fld>
            <a:endParaRPr lang="en-US" sz="1200" dirty="0">
              <a:solidFill>
                <a:schemeClr val="bg1">
                  <a:lumMod val="50000"/>
                </a:schemeClr>
              </a:solidFill>
            </a:endParaRPr>
          </a:p>
        </p:txBody>
      </p:sp>
    </p:spTree>
    <p:extLst>
      <p:ext uri="{BB962C8B-B14F-4D97-AF65-F5344CB8AC3E}">
        <p14:creationId xmlns:p14="http://schemas.microsoft.com/office/powerpoint/2010/main" val="24879082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clipart&#10;&#10;Description automatically generated">
            <a:extLst>
              <a:ext uri="{FF2B5EF4-FFF2-40B4-BE49-F238E27FC236}">
                <a16:creationId xmlns:a16="http://schemas.microsoft.com/office/drawing/2014/main" id="{F44328EC-AFE0-0743-B1D3-C4670BA996B0}"/>
              </a:ext>
            </a:extLst>
          </p:cNvPr>
          <p:cNvPicPr>
            <a:picLocks noChangeAspect="1"/>
          </p:cNvPicPr>
          <p:nvPr/>
        </p:nvPicPr>
        <p:blipFill>
          <a:blip r:embed="rId2"/>
          <a:stretch>
            <a:fillRect/>
          </a:stretch>
        </p:blipFill>
        <p:spPr>
          <a:xfrm>
            <a:off x="0" y="3981849"/>
            <a:ext cx="12192000" cy="2873683"/>
          </a:xfrm>
          <a:prstGeom prst="rect">
            <a:avLst/>
          </a:prstGeom>
        </p:spPr>
      </p:pic>
      <p:pic>
        <p:nvPicPr>
          <p:cNvPr id="6" name="Picture 5">
            <a:extLst>
              <a:ext uri="{FF2B5EF4-FFF2-40B4-BE49-F238E27FC236}">
                <a16:creationId xmlns:a16="http://schemas.microsoft.com/office/drawing/2014/main" id="{C3F216CB-3B3F-B84D-A8CB-50272A4299BB}"/>
              </a:ext>
            </a:extLst>
          </p:cNvPr>
          <p:cNvPicPr>
            <a:picLocks noChangeAspect="1"/>
          </p:cNvPicPr>
          <p:nvPr/>
        </p:nvPicPr>
        <p:blipFill>
          <a:blip r:embed="rId3"/>
          <a:stretch>
            <a:fillRect/>
          </a:stretch>
        </p:blipFill>
        <p:spPr>
          <a:xfrm>
            <a:off x="895814" y="5892582"/>
            <a:ext cx="646644" cy="860318"/>
          </a:xfrm>
          <a:prstGeom prst="rect">
            <a:avLst/>
          </a:prstGeom>
        </p:spPr>
      </p:pic>
      <p:sp>
        <p:nvSpPr>
          <p:cNvPr id="7" name="Title 1">
            <a:extLst>
              <a:ext uri="{FF2B5EF4-FFF2-40B4-BE49-F238E27FC236}">
                <a16:creationId xmlns:a16="http://schemas.microsoft.com/office/drawing/2014/main" id="{2EED555C-690B-4159-822F-344A29293846}"/>
              </a:ext>
            </a:extLst>
          </p:cNvPr>
          <p:cNvSpPr txBox="1">
            <a:spLocks/>
          </p:cNvSpPr>
          <p:nvPr/>
        </p:nvSpPr>
        <p:spPr>
          <a:xfrm>
            <a:off x="590479" y="689322"/>
            <a:ext cx="10654018" cy="2985056"/>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4400" b="1" dirty="0">
                <a:solidFill>
                  <a:srgbClr val="1E5D93"/>
                </a:solidFill>
                <a:latin typeface="Arial Black" panose="020B0604020202020204" pitchFamily="34" charset="0"/>
                <a:cs typeface="Arial Black" panose="020B0604020202020204" pitchFamily="34" charset="0"/>
              </a:rPr>
              <a:t>Thank you! </a:t>
            </a:r>
          </a:p>
          <a:p>
            <a:r>
              <a:rPr lang="en-US" altLang="en-US" sz="4400" b="1" dirty="0">
                <a:solidFill>
                  <a:srgbClr val="1E5D93"/>
                </a:solidFill>
                <a:latin typeface="Arial Black" panose="020B0604020202020204" pitchFamily="34" charset="0"/>
                <a:cs typeface="Arial Black" panose="020B0604020202020204" pitchFamily="34" charset="0"/>
              </a:rPr>
              <a:t> </a:t>
            </a:r>
          </a:p>
          <a:p>
            <a:r>
              <a:rPr lang="en-US" altLang="en-US" sz="4400" b="1" dirty="0">
                <a:solidFill>
                  <a:srgbClr val="1E5D93"/>
                </a:solidFill>
                <a:latin typeface="Arial Black" panose="020B0604020202020204" pitchFamily="34" charset="0"/>
              </a:rPr>
              <a:t>Please send questions to</a:t>
            </a:r>
          </a:p>
          <a:p>
            <a:endParaRPr lang="en-US" altLang="en-US" sz="4400" b="1" dirty="0">
              <a:solidFill>
                <a:srgbClr val="1E5D93"/>
              </a:solidFill>
              <a:latin typeface="Arial Black" panose="020B0604020202020204" pitchFamily="34" charset="0"/>
            </a:endParaRPr>
          </a:p>
          <a:p>
            <a:r>
              <a:rPr lang="en-US" altLang="en-US" sz="4400" b="1" dirty="0">
                <a:solidFill>
                  <a:srgbClr val="1E5D93"/>
                </a:solidFill>
                <a:latin typeface="Arial Black" panose="020B0604020202020204" pitchFamily="34" charset="0"/>
              </a:rPr>
              <a:t>Chancellor@umb.edu</a:t>
            </a:r>
            <a:endParaRPr lang="en-US" altLang="en-US" sz="4400" b="1" dirty="0">
              <a:solidFill>
                <a:srgbClr val="1E5D93"/>
              </a:solidFill>
            </a:endParaRPr>
          </a:p>
        </p:txBody>
      </p:sp>
      <p:sp>
        <p:nvSpPr>
          <p:cNvPr id="2" name="Slide Number Placeholder 1">
            <a:extLst>
              <a:ext uri="{FF2B5EF4-FFF2-40B4-BE49-F238E27FC236}">
                <a16:creationId xmlns:a16="http://schemas.microsoft.com/office/drawing/2014/main" id="{93726A15-87CA-43C0-A35E-369C2D37A22E}"/>
              </a:ext>
            </a:extLst>
          </p:cNvPr>
          <p:cNvSpPr>
            <a:spLocks noGrp="1"/>
          </p:cNvSpPr>
          <p:nvPr>
            <p:ph type="sldNum" sz="quarter" idx="12"/>
          </p:nvPr>
        </p:nvSpPr>
        <p:spPr>
          <a:xfrm>
            <a:off x="8965445" y="6465534"/>
            <a:ext cx="2743200" cy="365125"/>
          </a:xfrm>
        </p:spPr>
        <p:txBody>
          <a:bodyPr/>
          <a:lstStyle/>
          <a:p>
            <a:fld id="{3BD8E3CD-45F3-5A44-ACC6-8DEDDB16D691}" type="slidenum">
              <a:rPr lang="en-US" smtClean="0"/>
              <a:t>34</a:t>
            </a:fld>
            <a:endParaRPr lang="en-US" dirty="0"/>
          </a:p>
        </p:txBody>
      </p:sp>
    </p:spTree>
    <p:extLst>
      <p:ext uri="{BB962C8B-B14F-4D97-AF65-F5344CB8AC3E}">
        <p14:creationId xmlns:p14="http://schemas.microsoft.com/office/powerpoint/2010/main" val="3065215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and yellow logo&#10;&#10;Description automatically generated with low confidence">
            <a:extLst>
              <a:ext uri="{FF2B5EF4-FFF2-40B4-BE49-F238E27FC236}">
                <a16:creationId xmlns:a16="http://schemas.microsoft.com/office/drawing/2014/main" id="{2D341952-97C0-7744-9BDB-D884541B0FC7}"/>
              </a:ext>
            </a:extLst>
          </p:cNvPr>
          <p:cNvPicPr>
            <a:picLocks noChangeAspect="1"/>
          </p:cNvPicPr>
          <p:nvPr/>
        </p:nvPicPr>
        <p:blipFill>
          <a:blip r:embed="rId2"/>
          <a:stretch>
            <a:fillRect/>
          </a:stretch>
        </p:blipFill>
        <p:spPr>
          <a:xfrm>
            <a:off x="9973235" y="0"/>
            <a:ext cx="2218765" cy="6858000"/>
          </a:xfrm>
          <a:prstGeom prst="rect">
            <a:avLst/>
          </a:prstGeom>
        </p:spPr>
      </p:pic>
      <p:pic>
        <p:nvPicPr>
          <p:cNvPr id="10" name="Picture 9">
            <a:extLst>
              <a:ext uri="{FF2B5EF4-FFF2-40B4-BE49-F238E27FC236}">
                <a16:creationId xmlns:a16="http://schemas.microsoft.com/office/drawing/2014/main" id="{E2C16039-394D-6B4C-B925-FE760EA9D701}"/>
              </a:ext>
            </a:extLst>
          </p:cNvPr>
          <p:cNvPicPr>
            <a:picLocks noChangeAspect="1"/>
          </p:cNvPicPr>
          <p:nvPr/>
        </p:nvPicPr>
        <p:blipFill>
          <a:blip r:embed="rId3"/>
          <a:stretch>
            <a:fillRect/>
          </a:stretch>
        </p:blipFill>
        <p:spPr>
          <a:xfrm>
            <a:off x="10848505" y="5803326"/>
            <a:ext cx="585212" cy="778587"/>
          </a:xfrm>
          <a:prstGeom prst="rect">
            <a:avLst/>
          </a:prstGeom>
        </p:spPr>
      </p:pic>
      <p:sp>
        <p:nvSpPr>
          <p:cNvPr id="7" name="TextBox 6">
            <a:extLst>
              <a:ext uri="{FF2B5EF4-FFF2-40B4-BE49-F238E27FC236}">
                <a16:creationId xmlns:a16="http://schemas.microsoft.com/office/drawing/2014/main" id="{D5E1ED77-20AE-F74A-8C28-11601A8CEC10}"/>
              </a:ext>
            </a:extLst>
          </p:cNvPr>
          <p:cNvSpPr txBox="1"/>
          <p:nvPr/>
        </p:nvSpPr>
        <p:spPr>
          <a:xfrm>
            <a:off x="169963" y="1360527"/>
            <a:ext cx="9839010" cy="4555093"/>
          </a:xfrm>
          <a:prstGeom prst="rect">
            <a:avLst/>
          </a:prstGeom>
          <a:noFill/>
        </p:spPr>
        <p:txBody>
          <a:bodyPr wrap="square" rtlCol="0">
            <a:spAutoFit/>
          </a:bodyPr>
          <a:lstStyle/>
          <a:p>
            <a:pPr marL="342900" marR="0" lvl="0" indent="-342900">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UMass Boston </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received a historic $15 million donation to </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endow our nursing program, now renamed the Robert and Donna Manning College of Nursing and Health Sciences.  </a:t>
            </a:r>
            <a:endParaRPr lang="en-US"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R="0" lvl="0">
              <a:spcBef>
                <a:spcPts val="0"/>
              </a:spcBef>
              <a:spcAft>
                <a:spcPts val="0"/>
              </a:spcAft>
            </a:pPr>
            <a:endPar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 new externally sponsored grants and contracts totaling $11.5 million during the first quarter of the year (July-September).</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R="0" lvl="0">
              <a:spcBef>
                <a:spcPts val="0"/>
              </a:spcBef>
              <a:spcAft>
                <a:spcPts val="0"/>
              </a:spcAft>
            </a:pP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Unveiled </a:t>
            </a:r>
            <a:r>
              <a:rPr lang="en-US" dirty="0">
                <a:latin typeface="Arial" panose="020B0604020202020204" pitchFamily="34" charset="0"/>
                <a:ea typeface="Calibri" panose="020F0502020204030204" pitchFamily="34" charset="0"/>
                <a:cs typeface="Arial" panose="020B0604020202020204" pitchFamily="34" charset="0"/>
              </a:rPr>
              <a:t>a new </a:t>
            </a:r>
            <a:r>
              <a:rPr lang="en-US" sz="1800" dirty="0">
                <a:effectLst/>
                <a:latin typeface="Arial" panose="020B0604020202020204" pitchFamily="34" charset="0"/>
                <a:ea typeface="Calibri" panose="020F0502020204030204" pitchFamily="34" charset="0"/>
                <a:cs typeface="Arial" panose="020B0604020202020204" pitchFamily="34" charset="0"/>
              </a:rPr>
              <a:t>mural by </a:t>
            </a:r>
            <a:r>
              <a:rPr lang="en-US" dirty="0">
                <a:solidFill>
                  <a:srgbClr val="222222"/>
                </a:solidFill>
                <a:latin typeface="Arial" panose="020B0604020202020204" pitchFamily="34" charset="0"/>
                <a:ea typeface="Calibri" panose="020F0502020204030204" pitchFamily="34" charset="0"/>
                <a:cs typeface="Arial" panose="020B0604020202020204" pitchFamily="34" charset="0"/>
              </a:rPr>
              <a:t>Robert Peters</a:t>
            </a: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 an artist and member of the Mashpee Wampanoag Tribe,</a:t>
            </a:r>
            <a:r>
              <a:rPr lang="en-US" sz="1800" dirty="0">
                <a:effectLst/>
                <a:latin typeface="Arial" panose="020B0604020202020204" pitchFamily="34" charset="0"/>
                <a:ea typeface="Calibri" panose="020F0502020204030204" pitchFamily="34" charset="0"/>
                <a:cs typeface="Arial" panose="020B0604020202020204" pitchFamily="34" charset="0"/>
              </a:rPr>
              <a:t> in the residence hall</a:t>
            </a:r>
            <a:r>
              <a:rPr lang="en-US" sz="1800" b="1" dirty="0">
                <a:effectLst/>
                <a:latin typeface="Arial" panose="020B0604020202020204" pitchFamily="34" charset="0"/>
                <a:ea typeface="Calibri" panose="020F0502020204030204" pitchFamily="34" charset="0"/>
                <a:cs typeface="Arial" panose="020B0604020202020204" pitchFamily="34" charset="0"/>
              </a:rPr>
              <a:t> </a:t>
            </a: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to pay homage to and recognize that UMass Boston is still Indigenous space</a:t>
            </a: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R="0" lvl="0">
              <a:spcBef>
                <a:spcPts val="0"/>
              </a:spcBef>
              <a:spcAft>
                <a:spcPts val="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UMass Boston Celebrated First Generation Students with First Gen Week</a:t>
            </a:r>
            <a:r>
              <a:rPr lang="en-US" sz="1800" b="1" dirty="0">
                <a:effectLst/>
                <a:latin typeface="Arial" panose="020B0604020202020204" pitchFamily="34" charset="0"/>
                <a:ea typeface="Calibri" panose="020F0502020204030204" pitchFamily="34" charset="0"/>
                <a:cs typeface="Arial" panose="020B0604020202020204" pitchFamily="34" charset="0"/>
              </a:rPr>
              <a:t> </a:t>
            </a:r>
            <a:r>
              <a:rPr lang="en-US" dirty="0">
                <a:latin typeface="Arial" panose="020B0604020202020204" pitchFamily="34" charset="0"/>
                <a:ea typeface="Calibri" panose="020F0502020204030204" pitchFamily="34" charset="0"/>
                <a:cs typeface="Arial" panose="020B0604020202020204" pitchFamily="34" charset="0"/>
              </a:rPr>
              <a:t>r</a:t>
            </a: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ecognizing Beacons who are the first in their families to attend a four-year college or university.  Currently 60% of our students identify as first generation.</a:t>
            </a:r>
          </a:p>
          <a:p>
            <a:pPr marR="0" lvl="0">
              <a:spcBef>
                <a:spcPts val="0"/>
              </a:spcBef>
              <a:spcAft>
                <a:spcPts val="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R="0">
              <a:spcBef>
                <a:spcPts val="0"/>
              </a:spcBef>
              <a:spcAft>
                <a:spcPts val="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R="0" lvl="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4A7CAFC6-ECD9-4849-8E55-0A26E75F39F5}"/>
              </a:ext>
            </a:extLst>
          </p:cNvPr>
          <p:cNvSpPr txBox="1">
            <a:spLocks/>
          </p:cNvSpPr>
          <p:nvPr/>
        </p:nvSpPr>
        <p:spPr>
          <a:xfrm>
            <a:off x="169963" y="-108331"/>
            <a:ext cx="8772041" cy="990600"/>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cs typeface="Arial Black" panose="020B0604020202020204" pitchFamily="34" charset="0"/>
              </a:rPr>
              <a:t>A Few Fall Semester Highlights</a:t>
            </a:r>
            <a:endParaRPr lang="en-US" altLang="en-US" sz="4400" b="1" dirty="0">
              <a:solidFill>
                <a:srgbClr val="1E5D93"/>
              </a:solidFill>
            </a:endParaRPr>
          </a:p>
        </p:txBody>
      </p:sp>
      <p:sp>
        <p:nvSpPr>
          <p:cNvPr id="8" name="Slide Number Placeholder 1">
            <a:extLst>
              <a:ext uri="{FF2B5EF4-FFF2-40B4-BE49-F238E27FC236}">
                <a16:creationId xmlns:a16="http://schemas.microsoft.com/office/drawing/2014/main" id="{28AF0C70-CA3B-4D58-8EDB-FBFB2CEAE023}"/>
              </a:ext>
            </a:extLst>
          </p:cNvPr>
          <p:cNvSpPr txBox="1">
            <a:spLocks/>
          </p:cNvSpPr>
          <p:nvPr/>
        </p:nvSpPr>
        <p:spPr>
          <a:xfrm>
            <a:off x="8556011" y="6547421"/>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BD8E3CD-45F3-5A44-ACC6-8DEDDB16D691}" type="slidenum">
              <a:rPr lang="en-US" sz="1600" smtClean="0"/>
              <a:pPr/>
              <a:t>4</a:t>
            </a:fld>
            <a:endParaRPr lang="en-US" sz="1600" dirty="0"/>
          </a:p>
        </p:txBody>
      </p:sp>
    </p:spTree>
    <p:extLst>
      <p:ext uri="{BB962C8B-B14F-4D97-AF65-F5344CB8AC3E}">
        <p14:creationId xmlns:p14="http://schemas.microsoft.com/office/powerpoint/2010/main" val="2578652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ue and yellow logo&#10;&#10;Description automatically generated with low confidence">
            <a:extLst>
              <a:ext uri="{FF2B5EF4-FFF2-40B4-BE49-F238E27FC236}">
                <a16:creationId xmlns:a16="http://schemas.microsoft.com/office/drawing/2014/main" id="{2D341952-97C0-7744-9BDB-D884541B0FC7}"/>
              </a:ext>
            </a:extLst>
          </p:cNvPr>
          <p:cNvPicPr>
            <a:picLocks noChangeAspect="1"/>
          </p:cNvPicPr>
          <p:nvPr/>
        </p:nvPicPr>
        <p:blipFill>
          <a:blip r:embed="rId2"/>
          <a:stretch>
            <a:fillRect/>
          </a:stretch>
        </p:blipFill>
        <p:spPr>
          <a:xfrm>
            <a:off x="9973235" y="0"/>
            <a:ext cx="2218765" cy="6858000"/>
          </a:xfrm>
          <a:prstGeom prst="rect">
            <a:avLst/>
          </a:prstGeom>
        </p:spPr>
      </p:pic>
      <p:pic>
        <p:nvPicPr>
          <p:cNvPr id="10" name="Picture 9">
            <a:extLst>
              <a:ext uri="{FF2B5EF4-FFF2-40B4-BE49-F238E27FC236}">
                <a16:creationId xmlns:a16="http://schemas.microsoft.com/office/drawing/2014/main" id="{E2C16039-394D-6B4C-B925-FE760EA9D701}"/>
              </a:ext>
            </a:extLst>
          </p:cNvPr>
          <p:cNvPicPr>
            <a:picLocks noChangeAspect="1"/>
          </p:cNvPicPr>
          <p:nvPr/>
        </p:nvPicPr>
        <p:blipFill>
          <a:blip r:embed="rId3"/>
          <a:stretch>
            <a:fillRect/>
          </a:stretch>
        </p:blipFill>
        <p:spPr>
          <a:xfrm>
            <a:off x="10848505" y="5803326"/>
            <a:ext cx="585212" cy="778587"/>
          </a:xfrm>
          <a:prstGeom prst="rect">
            <a:avLst/>
          </a:prstGeom>
        </p:spPr>
      </p:pic>
      <p:sp>
        <p:nvSpPr>
          <p:cNvPr id="7" name="TextBox 6">
            <a:extLst>
              <a:ext uri="{FF2B5EF4-FFF2-40B4-BE49-F238E27FC236}">
                <a16:creationId xmlns:a16="http://schemas.microsoft.com/office/drawing/2014/main" id="{D5E1ED77-20AE-F74A-8C28-11601A8CEC10}"/>
              </a:ext>
            </a:extLst>
          </p:cNvPr>
          <p:cNvSpPr txBox="1"/>
          <p:nvPr/>
        </p:nvSpPr>
        <p:spPr>
          <a:xfrm>
            <a:off x="169963" y="1178461"/>
            <a:ext cx="9619206" cy="5078313"/>
          </a:xfrm>
          <a:prstGeom prst="rect">
            <a:avLst/>
          </a:prstGeom>
          <a:noFill/>
        </p:spPr>
        <p:txBody>
          <a:bodyPr wrap="square" rtlCol="0">
            <a:spAutoFit/>
          </a:bodyPr>
          <a:lstStyle/>
          <a:p>
            <a:pPr marL="285750" marR="0" indent="-285750">
              <a:spcBef>
                <a:spcPts val="0"/>
              </a:spcBef>
              <a:spcAft>
                <a:spcPts val="0"/>
              </a:spcAft>
              <a:buFont typeface="Arial" panose="020B0604020202020204" pitchFamily="34" charset="0"/>
              <a:buChar char="•"/>
            </a:pPr>
            <a:r>
              <a:rPr lang="en-US" u="none" strike="noStrike" dirty="0">
                <a:effectLst/>
                <a:latin typeface="Arial" panose="020B0604020202020204" pitchFamily="34" charset="0"/>
                <a:ea typeface="Calibri" panose="020F0502020204030204" pitchFamily="34" charset="0"/>
                <a:cs typeface="Arial" panose="020B0604020202020204" pitchFamily="34" charset="0"/>
              </a:rPr>
              <a:t>Hosted 2</a:t>
            </a:r>
            <a:r>
              <a:rPr lang="en-US" u="none" strike="noStrike" baseline="30000" dirty="0">
                <a:effectLst/>
                <a:latin typeface="Arial" panose="020B0604020202020204" pitchFamily="34" charset="0"/>
                <a:ea typeface="Calibri" panose="020F0502020204030204" pitchFamily="34" charset="0"/>
                <a:cs typeface="Arial" panose="020B0604020202020204" pitchFamily="34" charset="0"/>
              </a:rPr>
              <a:t>nd</a:t>
            </a:r>
            <a:r>
              <a:rPr lang="en-US" u="none" strike="noStrike" dirty="0">
                <a:effectLst/>
                <a:latin typeface="Arial" panose="020B0604020202020204" pitchFamily="34" charset="0"/>
                <a:ea typeface="Calibri" panose="020F0502020204030204" pitchFamily="34" charset="0"/>
                <a:cs typeface="Arial" panose="020B0604020202020204" pitchFamily="34" charset="0"/>
              </a:rPr>
              <a:t> annual Black Lives Matter Day </a:t>
            </a:r>
            <a:r>
              <a:rPr lang="en-US" dirty="0">
                <a:latin typeface="Arial" panose="020B0604020202020204" pitchFamily="34" charset="0"/>
                <a:cs typeface="Arial" panose="020B0604020202020204" pitchFamily="34" charset="0"/>
              </a:rPr>
              <a:t>highlighting the theme of “empowerment through collective leadership.” Diverse workshops and productive discussions were led by an extraordinary group of Boston-based Black leaders and activists.  </a:t>
            </a:r>
          </a:p>
          <a:p>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Calibri" panose="020F0502020204030204" pitchFamily="34" charset="0"/>
                <a:cs typeface="Arial" panose="020B0604020202020204" pitchFamily="34" charset="0"/>
              </a:rPr>
              <a:t>Every fall athletics team qualified for their respective conference tournaments, with three teams earning a top-2 seed.</a:t>
            </a:r>
          </a:p>
          <a:p>
            <a:pPr marR="0" lvl="0">
              <a:spcBef>
                <a:spcPts val="0"/>
              </a:spcBef>
              <a:spcAft>
                <a:spcPts val="0"/>
              </a:spcAft>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Calibri" panose="020F0502020204030204" pitchFamily="34" charset="0"/>
                <a:cs typeface="Arial" panose="020B0604020202020204" pitchFamily="34" charset="0"/>
              </a:rPr>
              <a:t>Volleyball team won the program’s 10</a:t>
            </a:r>
            <a:r>
              <a:rPr lang="en-US" baseline="30000" dirty="0">
                <a:effectLst/>
                <a:latin typeface="Arial" panose="020B0604020202020204" pitchFamily="34" charset="0"/>
                <a:ea typeface="Calibri" panose="020F0502020204030204" pitchFamily="34" charset="0"/>
                <a:cs typeface="Arial" panose="020B0604020202020204" pitchFamily="34" charset="0"/>
              </a:rPr>
              <a:t>th</a:t>
            </a:r>
            <a:r>
              <a:rPr lang="en-US" dirty="0">
                <a:effectLst/>
                <a:latin typeface="Arial" panose="020B0604020202020204" pitchFamily="34" charset="0"/>
                <a:ea typeface="Calibri" panose="020F0502020204030204" pitchFamily="34" charset="0"/>
                <a:cs typeface="Arial" panose="020B0604020202020204" pitchFamily="34" charset="0"/>
              </a:rPr>
              <a:t> Little East Conference Tournament Championship.</a:t>
            </a:r>
          </a:p>
          <a:p>
            <a:pPr marR="0" lvl="0">
              <a:spcBef>
                <a:spcPts val="0"/>
              </a:spcBef>
              <a:spcAft>
                <a:spcPts val="0"/>
              </a:spcAft>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Calibri" panose="020F0502020204030204" pitchFamily="34" charset="0"/>
                <a:cs typeface="Arial" panose="020B0604020202020204" pitchFamily="34" charset="0"/>
              </a:rPr>
              <a:t>Cross country runner Jimmy Cannon became the first runner in UMass Boston history to win the Little East Conference Championship meet.</a:t>
            </a:r>
          </a:p>
          <a:p>
            <a:pPr marL="342900" marR="0" lvl="0" indent="-342900">
              <a:spcBef>
                <a:spcPts val="0"/>
              </a:spcBef>
              <a:spcAft>
                <a:spcPts val="0"/>
              </a:spcAft>
              <a:buFont typeface="Symbol" panose="05050102010706020507" pitchFamily="18" charset="2"/>
              <a:buChar char=""/>
            </a:pPr>
            <a:endParaRPr lang="en-US" dirty="0">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dirty="0">
                <a:latin typeface="Arial" panose="020B0604020202020204" pitchFamily="34" charset="0"/>
                <a:ea typeface="Calibri" panose="020F0502020204030204" pitchFamily="34" charset="0"/>
                <a:cs typeface="Arial" panose="020B0604020202020204" pitchFamily="34" charset="0"/>
              </a:rPr>
              <a:t>Yesterday, I represented UMass Boston on the White House virtual roundtable on Operation Allies, the whole-of-America effort to resettle our Afghan allies.  The Roundtable was led by the Honorable Jack Markell (former Governor of Delaware) and Secretary of Education Miguel Cardona.</a:t>
            </a:r>
          </a:p>
          <a:p>
            <a:pPr marL="0" marR="0">
              <a:spcBef>
                <a:spcPts val="0"/>
              </a:spcBef>
              <a:spcAft>
                <a:spcPts val="0"/>
              </a:spcAft>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R="0" lvl="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Slide Number Placeholder 1">
            <a:extLst>
              <a:ext uri="{FF2B5EF4-FFF2-40B4-BE49-F238E27FC236}">
                <a16:creationId xmlns:a16="http://schemas.microsoft.com/office/drawing/2014/main" id="{3E1CF049-C8D4-4C8D-9F15-367DBCFEFF9D}"/>
              </a:ext>
            </a:extLst>
          </p:cNvPr>
          <p:cNvSpPr txBox="1">
            <a:spLocks/>
          </p:cNvSpPr>
          <p:nvPr/>
        </p:nvSpPr>
        <p:spPr>
          <a:xfrm>
            <a:off x="8556011" y="6533773"/>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BD8E3CD-45F3-5A44-ACC6-8DEDDB16D691}" type="slidenum">
              <a:rPr lang="en-US" sz="1600" smtClean="0"/>
              <a:pPr/>
              <a:t>5</a:t>
            </a:fld>
            <a:endParaRPr lang="en-US" sz="1600" dirty="0"/>
          </a:p>
        </p:txBody>
      </p:sp>
      <p:sp>
        <p:nvSpPr>
          <p:cNvPr id="9" name="Title 1">
            <a:extLst>
              <a:ext uri="{FF2B5EF4-FFF2-40B4-BE49-F238E27FC236}">
                <a16:creationId xmlns:a16="http://schemas.microsoft.com/office/drawing/2014/main" id="{AA5C699B-6108-3C4B-970B-B539EA1FE714}"/>
              </a:ext>
            </a:extLst>
          </p:cNvPr>
          <p:cNvSpPr txBox="1">
            <a:spLocks/>
          </p:cNvSpPr>
          <p:nvPr/>
        </p:nvSpPr>
        <p:spPr>
          <a:xfrm>
            <a:off x="169963" y="-108331"/>
            <a:ext cx="8772041" cy="990600"/>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cs typeface="Arial Black" panose="020B0604020202020204" pitchFamily="34" charset="0"/>
              </a:rPr>
              <a:t>A Few Fall Semester Highlights</a:t>
            </a:r>
            <a:endParaRPr lang="en-US" altLang="en-US" sz="4400" b="1" dirty="0">
              <a:solidFill>
                <a:srgbClr val="1E5D93"/>
              </a:solidFill>
            </a:endParaRPr>
          </a:p>
        </p:txBody>
      </p:sp>
    </p:spTree>
    <p:extLst>
      <p:ext uri="{BB962C8B-B14F-4D97-AF65-F5344CB8AC3E}">
        <p14:creationId xmlns:p14="http://schemas.microsoft.com/office/powerpoint/2010/main" val="3228118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D09483-608A-8148-A40F-FC79D2136BEA}"/>
              </a:ext>
            </a:extLst>
          </p:cNvPr>
          <p:cNvPicPr>
            <a:picLocks noChangeAspect="1"/>
          </p:cNvPicPr>
          <p:nvPr/>
        </p:nvPicPr>
        <p:blipFill>
          <a:blip r:embed="rId2">
            <a:alphaModFix amt="12000"/>
          </a:blip>
          <a:stretch>
            <a:fillRect/>
          </a:stretch>
        </p:blipFill>
        <p:spPr>
          <a:xfrm>
            <a:off x="0" y="0"/>
            <a:ext cx="12192000" cy="6858000"/>
          </a:xfrm>
          <a:prstGeom prst="rect">
            <a:avLst/>
          </a:prstGeom>
        </p:spPr>
      </p:pic>
      <p:sp>
        <p:nvSpPr>
          <p:cNvPr id="11" name="Title 1">
            <a:extLst>
              <a:ext uri="{FF2B5EF4-FFF2-40B4-BE49-F238E27FC236}">
                <a16:creationId xmlns:a16="http://schemas.microsoft.com/office/drawing/2014/main" id="{AB4BF6FE-179F-E744-B6EB-9A6A01FC15E1}"/>
              </a:ext>
            </a:extLst>
          </p:cNvPr>
          <p:cNvSpPr txBox="1">
            <a:spLocks/>
          </p:cNvSpPr>
          <p:nvPr/>
        </p:nvSpPr>
        <p:spPr>
          <a:xfrm>
            <a:off x="1766806" y="882269"/>
            <a:ext cx="8772041"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cs typeface="Arial Black" panose="020B0604020202020204" pitchFamily="34" charset="0"/>
              </a:rPr>
              <a:t>COVID-19 Update</a:t>
            </a:r>
            <a:r>
              <a:rPr lang="en-US" altLang="en-US" sz="4400" b="1" dirty="0">
                <a:solidFill>
                  <a:srgbClr val="1E5D93"/>
                </a:solidFill>
              </a:rPr>
              <a:t> </a:t>
            </a: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3"/>
          <a:stretch>
            <a:fillRect/>
          </a:stretch>
        </p:blipFill>
        <p:spPr>
          <a:xfrm>
            <a:off x="11244497" y="5696824"/>
            <a:ext cx="646644" cy="860317"/>
          </a:xfrm>
          <a:prstGeom prst="rect">
            <a:avLst/>
          </a:prstGeom>
        </p:spPr>
      </p:pic>
      <p:sp>
        <p:nvSpPr>
          <p:cNvPr id="5" name="Title 1">
            <a:extLst>
              <a:ext uri="{FF2B5EF4-FFF2-40B4-BE49-F238E27FC236}">
                <a16:creationId xmlns:a16="http://schemas.microsoft.com/office/drawing/2014/main" id="{B8ABD8A1-D694-4FF1-82AA-4EB499982A67}"/>
              </a:ext>
            </a:extLst>
          </p:cNvPr>
          <p:cNvSpPr txBox="1">
            <a:spLocks/>
          </p:cNvSpPr>
          <p:nvPr/>
        </p:nvSpPr>
        <p:spPr>
          <a:xfrm>
            <a:off x="1766806" y="4146984"/>
            <a:ext cx="8772041"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2800" b="1" dirty="0">
                <a:solidFill>
                  <a:srgbClr val="1E5D93"/>
                </a:solidFill>
                <a:latin typeface="Times New Roman" panose="02020603050405020304" pitchFamily="18" charset="0"/>
                <a:cs typeface="Times New Roman" panose="02020603050405020304" pitchFamily="18" charset="0"/>
              </a:rPr>
              <a:t>Garrett Smith</a:t>
            </a:r>
          </a:p>
          <a:p>
            <a:pPr algn="l"/>
            <a:r>
              <a:rPr lang="en-US" altLang="en-US" sz="2800" b="1" i="1" dirty="0">
                <a:solidFill>
                  <a:srgbClr val="1E5D93"/>
                </a:solidFill>
                <a:latin typeface="Times New Roman" panose="02020603050405020304" pitchFamily="18" charset="0"/>
                <a:cs typeface="Times New Roman" panose="02020603050405020304" pitchFamily="18" charset="0"/>
              </a:rPr>
              <a:t>Deputy Chancellor</a:t>
            </a:r>
          </a:p>
        </p:txBody>
      </p:sp>
      <p:sp>
        <p:nvSpPr>
          <p:cNvPr id="2" name="Slide Number Placeholder 1">
            <a:extLst>
              <a:ext uri="{FF2B5EF4-FFF2-40B4-BE49-F238E27FC236}">
                <a16:creationId xmlns:a16="http://schemas.microsoft.com/office/drawing/2014/main" id="{958FBC1A-D0D0-41D5-B27B-BB7D2B11935E}"/>
              </a:ext>
            </a:extLst>
          </p:cNvPr>
          <p:cNvSpPr>
            <a:spLocks noGrp="1"/>
          </p:cNvSpPr>
          <p:nvPr>
            <p:ph type="sldNum" sz="quarter" idx="12"/>
          </p:nvPr>
        </p:nvSpPr>
        <p:spPr>
          <a:xfrm>
            <a:off x="8951797" y="6506477"/>
            <a:ext cx="2743200" cy="365125"/>
          </a:xfrm>
        </p:spPr>
        <p:txBody>
          <a:bodyPr/>
          <a:lstStyle/>
          <a:p>
            <a:fld id="{3BD8E3CD-45F3-5A44-ACC6-8DEDDB16D691}" type="slidenum">
              <a:rPr lang="en-US" sz="1400" smtClean="0"/>
              <a:t>6</a:t>
            </a:fld>
            <a:endParaRPr lang="en-US" sz="1400" dirty="0"/>
          </a:p>
        </p:txBody>
      </p:sp>
    </p:spTree>
    <p:extLst>
      <p:ext uri="{BB962C8B-B14F-4D97-AF65-F5344CB8AC3E}">
        <p14:creationId xmlns:p14="http://schemas.microsoft.com/office/powerpoint/2010/main" val="130157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D09483-608A-8148-A40F-FC79D2136BEA}"/>
              </a:ext>
            </a:extLst>
          </p:cNvPr>
          <p:cNvPicPr>
            <a:picLocks noChangeAspect="1"/>
          </p:cNvPicPr>
          <p:nvPr/>
        </p:nvPicPr>
        <p:blipFill>
          <a:blip r:embed="rId2">
            <a:alphaModFix amt="12000"/>
          </a:blip>
          <a:stretch>
            <a:fillRect/>
          </a:stretch>
        </p:blipFill>
        <p:spPr>
          <a:xfrm>
            <a:off x="0" y="13602"/>
            <a:ext cx="12192000" cy="6858000"/>
          </a:xfrm>
          <a:prstGeom prst="rect">
            <a:avLst/>
          </a:prstGeom>
        </p:spPr>
      </p:pic>
      <p:sp>
        <p:nvSpPr>
          <p:cNvPr id="11" name="Title 1">
            <a:extLst>
              <a:ext uri="{FF2B5EF4-FFF2-40B4-BE49-F238E27FC236}">
                <a16:creationId xmlns:a16="http://schemas.microsoft.com/office/drawing/2014/main" id="{AB4BF6FE-179F-E744-B6EB-9A6A01FC15E1}"/>
              </a:ext>
            </a:extLst>
          </p:cNvPr>
          <p:cNvSpPr txBox="1">
            <a:spLocks/>
          </p:cNvSpPr>
          <p:nvPr/>
        </p:nvSpPr>
        <p:spPr>
          <a:xfrm>
            <a:off x="852406" y="223193"/>
            <a:ext cx="9902030" cy="990600"/>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rPr>
              <a:t>Safety protocols this semester enabled a safe return to in person operations</a:t>
            </a:r>
            <a:endParaRPr lang="en-US" altLang="en-US" sz="4400" b="1" dirty="0">
              <a:solidFill>
                <a:srgbClr val="1E5D93"/>
              </a:solidFill>
            </a:endParaRP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3"/>
          <a:stretch>
            <a:fillRect/>
          </a:stretch>
        </p:blipFill>
        <p:spPr>
          <a:xfrm>
            <a:off x="11244497" y="5696824"/>
            <a:ext cx="646644" cy="860317"/>
          </a:xfrm>
          <a:prstGeom prst="rect">
            <a:avLst/>
          </a:prstGeom>
        </p:spPr>
      </p:pic>
      <p:grpSp>
        <p:nvGrpSpPr>
          <p:cNvPr id="5" name="Group 4">
            <a:extLst>
              <a:ext uri="{FF2B5EF4-FFF2-40B4-BE49-F238E27FC236}">
                <a16:creationId xmlns:a16="http://schemas.microsoft.com/office/drawing/2014/main" id="{12639769-46E1-483C-8A40-F12D1BEEA469}"/>
              </a:ext>
            </a:extLst>
          </p:cNvPr>
          <p:cNvGrpSpPr/>
          <p:nvPr/>
        </p:nvGrpSpPr>
        <p:grpSpPr>
          <a:xfrm>
            <a:off x="1034500" y="1545412"/>
            <a:ext cx="4561006" cy="1592053"/>
            <a:chOff x="1034500" y="1545412"/>
            <a:chExt cx="4561006" cy="1592053"/>
          </a:xfrm>
        </p:grpSpPr>
        <p:sp>
          <p:nvSpPr>
            <p:cNvPr id="2" name="Rectangle: Rounded Corners 1">
              <a:extLst>
                <a:ext uri="{FF2B5EF4-FFF2-40B4-BE49-F238E27FC236}">
                  <a16:creationId xmlns:a16="http://schemas.microsoft.com/office/drawing/2014/main" id="{A0384257-2A30-4018-A37F-CAEEC5D93119}"/>
                </a:ext>
              </a:extLst>
            </p:cNvPr>
            <p:cNvSpPr/>
            <p:nvPr/>
          </p:nvSpPr>
          <p:spPr>
            <a:xfrm>
              <a:off x="1296537" y="1705965"/>
              <a:ext cx="4298969" cy="573206"/>
            </a:xfrm>
            <a:prstGeom prst="roundRect">
              <a:avLst/>
            </a:prstGeom>
            <a:solidFill>
              <a:srgbClr val="1E5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Required COVID vaccinations</a:t>
              </a:r>
            </a:p>
          </p:txBody>
        </p:sp>
        <p:sp>
          <p:nvSpPr>
            <p:cNvPr id="3" name="TextBox 2">
              <a:extLst>
                <a:ext uri="{FF2B5EF4-FFF2-40B4-BE49-F238E27FC236}">
                  <a16:creationId xmlns:a16="http://schemas.microsoft.com/office/drawing/2014/main" id="{2F3A2E0D-3907-4D50-BCA1-98A3EEB0ABBE}"/>
                </a:ext>
              </a:extLst>
            </p:cNvPr>
            <p:cNvSpPr txBox="1"/>
            <p:nvPr/>
          </p:nvSpPr>
          <p:spPr>
            <a:xfrm>
              <a:off x="1296534" y="2306468"/>
              <a:ext cx="4053385"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a:t>Limited religious and medical exemptions</a:t>
              </a:r>
            </a:p>
            <a:p>
              <a:pPr marL="285750" indent="-285750">
                <a:buFont typeface="Arial" panose="020B0604020202020204" pitchFamily="34" charset="0"/>
                <a:buChar char="•"/>
              </a:pPr>
              <a:r>
                <a:rPr lang="en-US" sz="1600" dirty="0"/>
                <a:t>99.4% of students vaccinated</a:t>
              </a:r>
            </a:p>
            <a:p>
              <a:pPr marL="285750" indent="-285750">
                <a:buFont typeface="Arial" panose="020B0604020202020204" pitchFamily="34" charset="0"/>
                <a:buChar char="•"/>
              </a:pPr>
              <a:r>
                <a:rPr lang="en-US" sz="1600" dirty="0"/>
                <a:t>99.2% of employees vaccinated</a:t>
              </a:r>
            </a:p>
          </p:txBody>
        </p:sp>
        <p:sp>
          <p:nvSpPr>
            <p:cNvPr id="4" name="Oval 3">
              <a:extLst>
                <a:ext uri="{FF2B5EF4-FFF2-40B4-BE49-F238E27FC236}">
                  <a16:creationId xmlns:a16="http://schemas.microsoft.com/office/drawing/2014/main" id="{42629236-D5DD-42BF-833B-E173E918D077}"/>
                </a:ext>
              </a:extLst>
            </p:cNvPr>
            <p:cNvSpPr/>
            <p:nvPr/>
          </p:nvSpPr>
          <p:spPr>
            <a:xfrm>
              <a:off x="1034500" y="1545412"/>
              <a:ext cx="371219" cy="37121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1</a:t>
              </a:r>
            </a:p>
          </p:txBody>
        </p:sp>
      </p:grpSp>
      <p:grpSp>
        <p:nvGrpSpPr>
          <p:cNvPr id="16" name="Group 15">
            <a:extLst>
              <a:ext uri="{FF2B5EF4-FFF2-40B4-BE49-F238E27FC236}">
                <a16:creationId xmlns:a16="http://schemas.microsoft.com/office/drawing/2014/main" id="{F43D0E9D-FDF0-47A1-ABEA-B7EAFC8B8373}"/>
              </a:ext>
            </a:extLst>
          </p:cNvPr>
          <p:cNvGrpSpPr/>
          <p:nvPr/>
        </p:nvGrpSpPr>
        <p:grpSpPr>
          <a:xfrm>
            <a:off x="1034500" y="3164406"/>
            <a:ext cx="4561006" cy="1371004"/>
            <a:chOff x="1034500" y="3164406"/>
            <a:chExt cx="4561006" cy="1371004"/>
          </a:xfrm>
        </p:grpSpPr>
        <p:sp>
          <p:nvSpPr>
            <p:cNvPr id="7" name="Rectangle: Rounded Corners 6">
              <a:extLst>
                <a:ext uri="{FF2B5EF4-FFF2-40B4-BE49-F238E27FC236}">
                  <a16:creationId xmlns:a16="http://schemas.microsoft.com/office/drawing/2014/main" id="{F1CFBE95-615D-469A-8B62-3FB88C94722D}"/>
                </a:ext>
              </a:extLst>
            </p:cNvPr>
            <p:cNvSpPr/>
            <p:nvPr/>
          </p:nvSpPr>
          <p:spPr>
            <a:xfrm>
              <a:off x="1296537" y="3321983"/>
              <a:ext cx="4298969" cy="573206"/>
            </a:xfrm>
            <a:prstGeom prst="roundRect">
              <a:avLst/>
            </a:prstGeom>
            <a:solidFill>
              <a:srgbClr val="1E5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Indoor mask wearing</a:t>
              </a:r>
            </a:p>
          </p:txBody>
        </p:sp>
        <p:sp>
          <p:nvSpPr>
            <p:cNvPr id="14" name="TextBox 13">
              <a:extLst>
                <a:ext uri="{FF2B5EF4-FFF2-40B4-BE49-F238E27FC236}">
                  <a16:creationId xmlns:a16="http://schemas.microsoft.com/office/drawing/2014/main" id="{09E00A04-FD7A-4274-8ECB-3F1F52F4EB3A}"/>
                </a:ext>
              </a:extLst>
            </p:cNvPr>
            <p:cNvSpPr txBox="1"/>
            <p:nvPr/>
          </p:nvSpPr>
          <p:spPr>
            <a:xfrm>
              <a:off x="1296534" y="3950635"/>
              <a:ext cx="4053385"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t>Required indoors</a:t>
              </a:r>
            </a:p>
            <a:p>
              <a:pPr marL="285750" indent="-285750">
                <a:buFont typeface="Arial" panose="020B0604020202020204" pitchFamily="34" charset="0"/>
                <a:buChar char="•"/>
              </a:pPr>
              <a:r>
                <a:rPr lang="en-US" sz="1600" dirty="0"/>
                <a:t>Required in crowded outdoor settings</a:t>
              </a:r>
            </a:p>
          </p:txBody>
        </p:sp>
        <p:sp>
          <p:nvSpPr>
            <p:cNvPr id="22" name="Oval 21">
              <a:extLst>
                <a:ext uri="{FF2B5EF4-FFF2-40B4-BE49-F238E27FC236}">
                  <a16:creationId xmlns:a16="http://schemas.microsoft.com/office/drawing/2014/main" id="{7343EE74-D273-483F-BCCD-EE7F70D7F27A}"/>
                </a:ext>
              </a:extLst>
            </p:cNvPr>
            <p:cNvSpPr/>
            <p:nvPr/>
          </p:nvSpPr>
          <p:spPr>
            <a:xfrm>
              <a:off x="1034500" y="3164406"/>
              <a:ext cx="371219" cy="37121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2</a:t>
              </a:r>
            </a:p>
          </p:txBody>
        </p:sp>
      </p:grpSp>
      <p:grpSp>
        <p:nvGrpSpPr>
          <p:cNvPr id="17" name="Group 16">
            <a:extLst>
              <a:ext uri="{FF2B5EF4-FFF2-40B4-BE49-F238E27FC236}">
                <a16:creationId xmlns:a16="http://schemas.microsoft.com/office/drawing/2014/main" id="{97576E51-6AED-4082-8DB9-815FC9C753ED}"/>
              </a:ext>
            </a:extLst>
          </p:cNvPr>
          <p:cNvGrpSpPr/>
          <p:nvPr/>
        </p:nvGrpSpPr>
        <p:grpSpPr>
          <a:xfrm>
            <a:off x="1034500" y="4584467"/>
            <a:ext cx="4517314" cy="1298205"/>
            <a:chOff x="1034500" y="4584467"/>
            <a:chExt cx="4517314" cy="1298205"/>
          </a:xfrm>
        </p:grpSpPr>
        <p:sp>
          <p:nvSpPr>
            <p:cNvPr id="13" name="Rectangle: Rounded Corners 12">
              <a:extLst>
                <a:ext uri="{FF2B5EF4-FFF2-40B4-BE49-F238E27FC236}">
                  <a16:creationId xmlns:a16="http://schemas.microsoft.com/office/drawing/2014/main" id="{DF48A96F-542C-40BE-8A26-88162990B789}"/>
                </a:ext>
              </a:extLst>
            </p:cNvPr>
            <p:cNvSpPr/>
            <p:nvPr/>
          </p:nvSpPr>
          <p:spPr>
            <a:xfrm>
              <a:off x="1296537" y="4696541"/>
              <a:ext cx="4255277" cy="573206"/>
            </a:xfrm>
            <a:prstGeom prst="roundRect">
              <a:avLst/>
            </a:prstGeom>
            <a:solidFill>
              <a:srgbClr val="1E5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Symptom monitoring</a:t>
              </a:r>
            </a:p>
          </p:txBody>
        </p:sp>
        <p:sp>
          <p:nvSpPr>
            <p:cNvPr id="20" name="TextBox 19">
              <a:extLst>
                <a:ext uri="{FF2B5EF4-FFF2-40B4-BE49-F238E27FC236}">
                  <a16:creationId xmlns:a16="http://schemas.microsoft.com/office/drawing/2014/main" id="{45BF14A5-49D3-40CB-94F7-EBCC40549F32}"/>
                </a:ext>
              </a:extLst>
            </p:cNvPr>
            <p:cNvSpPr txBox="1"/>
            <p:nvPr/>
          </p:nvSpPr>
          <p:spPr>
            <a:xfrm>
              <a:off x="1296534" y="5297897"/>
              <a:ext cx="4053385"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t>Daily health check</a:t>
              </a:r>
            </a:p>
            <a:p>
              <a:pPr marL="285750" indent="-285750">
                <a:buFont typeface="Arial" panose="020B0604020202020204" pitchFamily="34" charset="0"/>
                <a:buChar char="•"/>
              </a:pPr>
              <a:r>
                <a:rPr lang="en-US" sz="1600" dirty="0"/>
                <a:t>If you have symptoms, STAY HOME &amp; TEST!</a:t>
              </a:r>
            </a:p>
          </p:txBody>
        </p:sp>
        <p:sp>
          <p:nvSpPr>
            <p:cNvPr id="23" name="Oval 22">
              <a:extLst>
                <a:ext uri="{FF2B5EF4-FFF2-40B4-BE49-F238E27FC236}">
                  <a16:creationId xmlns:a16="http://schemas.microsoft.com/office/drawing/2014/main" id="{DD62555B-F001-416F-9798-66E92CD12E1C}"/>
                </a:ext>
              </a:extLst>
            </p:cNvPr>
            <p:cNvSpPr/>
            <p:nvPr/>
          </p:nvSpPr>
          <p:spPr>
            <a:xfrm>
              <a:off x="1034500" y="4584467"/>
              <a:ext cx="371219" cy="37121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3</a:t>
              </a:r>
            </a:p>
          </p:txBody>
        </p:sp>
      </p:grpSp>
      <p:grpSp>
        <p:nvGrpSpPr>
          <p:cNvPr id="18" name="Group 17">
            <a:extLst>
              <a:ext uri="{FF2B5EF4-FFF2-40B4-BE49-F238E27FC236}">
                <a16:creationId xmlns:a16="http://schemas.microsoft.com/office/drawing/2014/main" id="{787E3D71-8AA9-417F-BC11-C6245B86FA05}"/>
              </a:ext>
            </a:extLst>
          </p:cNvPr>
          <p:cNvGrpSpPr/>
          <p:nvPr/>
        </p:nvGrpSpPr>
        <p:grpSpPr>
          <a:xfrm>
            <a:off x="5978333" y="1545412"/>
            <a:ext cx="4566764" cy="740580"/>
            <a:chOff x="5978333" y="1545412"/>
            <a:chExt cx="4566764" cy="740580"/>
          </a:xfrm>
        </p:grpSpPr>
        <p:sp>
          <p:nvSpPr>
            <p:cNvPr id="9" name="Rectangle: Rounded Corners 8">
              <a:extLst>
                <a:ext uri="{FF2B5EF4-FFF2-40B4-BE49-F238E27FC236}">
                  <a16:creationId xmlns:a16="http://schemas.microsoft.com/office/drawing/2014/main" id="{5EAF8AB3-DEF7-4CF2-8E94-9481C006A459}"/>
                </a:ext>
              </a:extLst>
            </p:cNvPr>
            <p:cNvSpPr/>
            <p:nvPr/>
          </p:nvSpPr>
          <p:spPr>
            <a:xfrm>
              <a:off x="6246128" y="1712786"/>
              <a:ext cx="4298969" cy="573206"/>
            </a:xfrm>
            <a:prstGeom prst="roundRect">
              <a:avLst/>
            </a:prstGeom>
            <a:solidFill>
              <a:srgbClr val="1E5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Contact tracing and testing</a:t>
              </a:r>
            </a:p>
          </p:txBody>
        </p:sp>
        <p:sp>
          <p:nvSpPr>
            <p:cNvPr id="24" name="Oval 23">
              <a:extLst>
                <a:ext uri="{FF2B5EF4-FFF2-40B4-BE49-F238E27FC236}">
                  <a16:creationId xmlns:a16="http://schemas.microsoft.com/office/drawing/2014/main" id="{3AD53677-7827-4A10-A4B8-EE0E477D3EA1}"/>
                </a:ext>
              </a:extLst>
            </p:cNvPr>
            <p:cNvSpPr/>
            <p:nvPr/>
          </p:nvSpPr>
          <p:spPr>
            <a:xfrm>
              <a:off x="5978333" y="1545412"/>
              <a:ext cx="371219" cy="37121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4</a:t>
              </a:r>
            </a:p>
          </p:txBody>
        </p:sp>
      </p:grpSp>
      <p:grpSp>
        <p:nvGrpSpPr>
          <p:cNvPr id="27" name="Group 26">
            <a:extLst>
              <a:ext uri="{FF2B5EF4-FFF2-40B4-BE49-F238E27FC236}">
                <a16:creationId xmlns:a16="http://schemas.microsoft.com/office/drawing/2014/main" id="{133EEC6D-FEAB-45A8-AF25-F62FDB8C57F6}"/>
              </a:ext>
            </a:extLst>
          </p:cNvPr>
          <p:cNvGrpSpPr/>
          <p:nvPr/>
        </p:nvGrpSpPr>
        <p:grpSpPr>
          <a:xfrm>
            <a:off x="5964685" y="2604849"/>
            <a:ext cx="4566764" cy="1261981"/>
            <a:chOff x="5964685" y="2604849"/>
            <a:chExt cx="4566764" cy="1261981"/>
          </a:xfrm>
        </p:grpSpPr>
        <p:sp>
          <p:nvSpPr>
            <p:cNvPr id="15" name="Rectangle: Rounded Corners 14">
              <a:extLst>
                <a:ext uri="{FF2B5EF4-FFF2-40B4-BE49-F238E27FC236}">
                  <a16:creationId xmlns:a16="http://schemas.microsoft.com/office/drawing/2014/main" id="{41233EA0-633D-407C-B1DF-9845BFBFE22B}"/>
                </a:ext>
              </a:extLst>
            </p:cNvPr>
            <p:cNvSpPr/>
            <p:nvPr/>
          </p:nvSpPr>
          <p:spPr>
            <a:xfrm>
              <a:off x="6232480" y="2629292"/>
              <a:ext cx="4298969" cy="573206"/>
            </a:xfrm>
            <a:prstGeom prst="roundRect">
              <a:avLst/>
            </a:prstGeom>
            <a:solidFill>
              <a:srgbClr val="1E5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Surveillance testing</a:t>
              </a:r>
            </a:p>
          </p:txBody>
        </p:sp>
        <p:sp>
          <p:nvSpPr>
            <p:cNvPr id="21" name="TextBox 20">
              <a:extLst>
                <a:ext uri="{FF2B5EF4-FFF2-40B4-BE49-F238E27FC236}">
                  <a16:creationId xmlns:a16="http://schemas.microsoft.com/office/drawing/2014/main" id="{4FE01FA0-0B5F-44CD-AD9C-E1529CFF1193}"/>
                </a:ext>
              </a:extLst>
            </p:cNvPr>
            <p:cNvSpPr txBox="1"/>
            <p:nvPr/>
          </p:nvSpPr>
          <p:spPr>
            <a:xfrm>
              <a:off x="6355008" y="3220499"/>
              <a:ext cx="4053385" cy="646331"/>
            </a:xfrm>
            <a:prstGeom prst="rect">
              <a:avLst/>
            </a:prstGeom>
            <a:noFill/>
          </p:spPr>
          <p:txBody>
            <a:bodyPr wrap="square" rtlCol="0">
              <a:spAutoFit/>
            </a:bodyPr>
            <a:lstStyle/>
            <a:p>
              <a:pPr marL="285750" indent="-285750">
                <a:buFont typeface="Arial" panose="020B0604020202020204" pitchFamily="34" charset="0"/>
                <a:buChar char="•"/>
              </a:pPr>
              <a:r>
                <a:rPr lang="en-US" dirty="0"/>
                <a:t>Unvaccinated individuals</a:t>
              </a:r>
            </a:p>
            <a:p>
              <a:pPr marL="285750" indent="-285750">
                <a:buFont typeface="Arial" panose="020B0604020202020204" pitchFamily="34" charset="0"/>
                <a:buChar char="•"/>
              </a:pPr>
              <a:r>
                <a:rPr lang="en-US" dirty="0"/>
                <a:t>Higher risk populations</a:t>
              </a:r>
            </a:p>
          </p:txBody>
        </p:sp>
        <p:sp>
          <p:nvSpPr>
            <p:cNvPr id="25" name="Oval 24">
              <a:extLst>
                <a:ext uri="{FF2B5EF4-FFF2-40B4-BE49-F238E27FC236}">
                  <a16:creationId xmlns:a16="http://schemas.microsoft.com/office/drawing/2014/main" id="{7FB9F6ED-5079-44C3-9E18-D680AAF0BFA1}"/>
                </a:ext>
              </a:extLst>
            </p:cNvPr>
            <p:cNvSpPr/>
            <p:nvPr/>
          </p:nvSpPr>
          <p:spPr>
            <a:xfrm>
              <a:off x="5964685" y="2604849"/>
              <a:ext cx="371219" cy="37121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5</a:t>
              </a:r>
            </a:p>
          </p:txBody>
        </p:sp>
      </p:grpSp>
      <p:grpSp>
        <p:nvGrpSpPr>
          <p:cNvPr id="29" name="Group 28">
            <a:extLst>
              <a:ext uri="{FF2B5EF4-FFF2-40B4-BE49-F238E27FC236}">
                <a16:creationId xmlns:a16="http://schemas.microsoft.com/office/drawing/2014/main" id="{6D626DA1-155C-4C87-93DA-00B59C9D4897}"/>
              </a:ext>
            </a:extLst>
          </p:cNvPr>
          <p:cNvGrpSpPr/>
          <p:nvPr/>
        </p:nvGrpSpPr>
        <p:grpSpPr>
          <a:xfrm>
            <a:off x="5978333" y="3779247"/>
            <a:ext cx="4776103" cy="1372556"/>
            <a:chOff x="5978333" y="3779247"/>
            <a:chExt cx="4776103" cy="1372556"/>
          </a:xfrm>
        </p:grpSpPr>
        <p:sp>
          <p:nvSpPr>
            <p:cNvPr id="10" name="Rectangle: Rounded Corners 9">
              <a:extLst>
                <a:ext uri="{FF2B5EF4-FFF2-40B4-BE49-F238E27FC236}">
                  <a16:creationId xmlns:a16="http://schemas.microsoft.com/office/drawing/2014/main" id="{0FC5185D-029D-43D2-AC15-AB4DBEE1CFC7}"/>
                </a:ext>
              </a:extLst>
            </p:cNvPr>
            <p:cNvSpPr/>
            <p:nvPr/>
          </p:nvSpPr>
          <p:spPr>
            <a:xfrm>
              <a:off x="6246128" y="3932266"/>
              <a:ext cx="4298969" cy="573206"/>
            </a:xfrm>
            <a:prstGeom prst="roundRect">
              <a:avLst/>
            </a:prstGeom>
            <a:solidFill>
              <a:srgbClr val="1E5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Emphasis on hygiene and health</a:t>
              </a:r>
            </a:p>
          </p:txBody>
        </p:sp>
        <p:sp>
          <p:nvSpPr>
            <p:cNvPr id="19" name="TextBox 18">
              <a:extLst>
                <a:ext uri="{FF2B5EF4-FFF2-40B4-BE49-F238E27FC236}">
                  <a16:creationId xmlns:a16="http://schemas.microsoft.com/office/drawing/2014/main" id="{89FFF37C-DE90-4207-905D-1FEE298A8488}"/>
                </a:ext>
              </a:extLst>
            </p:cNvPr>
            <p:cNvSpPr txBox="1"/>
            <p:nvPr/>
          </p:nvSpPr>
          <p:spPr>
            <a:xfrm>
              <a:off x="6368656" y="4505472"/>
              <a:ext cx="4385780" cy="646331"/>
            </a:xfrm>
            <a:prstGeom prst="rect">
              <a:avLst/>
            </a:prstGeom>
            <a:noFill/>
          </p:spPr>
          <p:txBody>
            <a:bodyPr wrap="square" rtlCol="0">
              <a:spAutoFit/>
            </a:bodyPr>
            <a:lstStyle/>
            <a:p>
              <a:pPr marL="285750" indent="-285750">
                <a:buFont typeface="Arial" panose="020B0604020202020204" pitchFamily="34" charset="0"/>
                <a:buChar char="•"/>
              </a:pPr>
              <a:r>
                <a:rPr lang="en-US" dirty="0"/>
                <a:t>Encourage flu and COVID booster shots</a:t>
              </a:r>
            </a:p>
            <a:p>
              <a:pPr marL="285750" indent="-285750">
                <a:buFont typeface="Arial" panose="020B0604020202020204" pitchFamily="34" charset="0"/>
                <a:buChar char="•"/>
              </a:pPr>
              <a:r>
                <a:rPr lang="en-US" dirty="0"/>
                <a:t>Encourage hand washing, hand sanitizer</a:t>
              </a:r>
            </a:p>
          </p:txBody>
        </p:sp>
        <p:sp>
          <p:nvSpPr>
            <p:cNvPr id="26" name="Oval 25">
              <a:extLst>
                <a:ext uri="{FF2B5EF4-FFF2-40B4-BE49-F238E27FC236}">
                  <a16:creationId xmlns:a16="http://schemas.microsoft.com/office/drawing/2014/main" id="{87D44DA2-4234-4393-809D-AC9985A33194}"/>
                </a:ext>
              </a:extLst>
            </p:cNvPr>
            <p:cNvSpPr/>
            <p:nvPr/>
          </p:nvSpPr>
          <p:spPr>
            <a:xfrm>
              <a:off x="5978333" y="3779247"/>
              <a:ext cx="371219" cy="37121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6</a:t>
              </a:r>
            </a:p>
          </p:txBody>
        </p:sp>
      </p:grpSp>
      <p:sp>
        <p:nvSpPr>
          <p:cNvPr id="28" name="Slide Number Placeholder 1">
            <a:extLst>
              <a:ext uri="{FF2B5EF4-FFF2-40B4-BE49-F238E27FC236}">
                <a16:creationId xmlns:a16="http://schemas.microsoft.com/office/drawing/2014/main" id="{87517520-DCEF-40D0-A9A2-7EDC6210B409}"/>
              </a:ext>
            </a:extLst>
          </p:cNvPr>
          <p:cNvSpPr>
            <a:spLocks noGrp="1"/>
          </p:cNvSpPr>
          <p:nvPr>
            <p:ph type="sldNum" sz="quarter" idx="12"/>
          </p:nvPr>
        </p:nvSpPr>
        <p:spPr>
          <a:xfrm>
            <a:off x="8951797" y="6506477"/>
            <a:ext cx="2743200" cy="365125"/>
          </a:xfrm>
        </p:spPr>
        <p:txBody>
          <a:bodyPr/>
          <a:lstStyle/>
          <a:p>
            <a:fld id="{3BD8E3CD-45F3-5A44-ACC6-8DEDDB16D691}" type="slidenum">
              <a:rPr lang="en-US" sz="1400" smtClean="0"/>
              <a:t>7</a:t>
            </a:fld>
            <a:endParaRPr lang="en-US" sz="1400" dirty="0"/>
          </a:p>
        </p:txBody>
      </p:sp>
      <p:grpSp>
        <p:nvGrpSpPr>
          <p:cNvPr id="30" name="Group 29">
            <a:extLst>
              <a:ext uri="{FF2B5EF4-FFF2-40B4-BE49-F238E27FC236}">
                <a16:creationId xmlns:a16="http://schemas.microsoft.com/office/drawing/2014/main" id="{2D633F5C-1E34-485E-8F6F-994B0E22A564}"/>
              </a:ext>
            </a:extLst>
          </p:cNvPr>
          <p:cNvGrpSpPr/>
          <p:nvPr/>
        </p:nvGrpSpPr>
        <p:grpSpPr>
          <a:xfrm>
            <a:off x="5978333" y="5082690"/>
            <a:ext cx="4566764" cy="758816"/>
            <a:chOff x="5978333" y="5082690"/>
            <a:chExt cx="4566764" cy="758816"/>
          </a:xfrm>
        </p:grpSpPr>
        <p:sp>
          <p:nvSpPr>
            <p:cNvPr id="12" name="Rectangle: Rounded Corners 11">
              <a:extLst>
                <a:ext uri="{FF2B5EF4-FFF2-40B4-BE49-F238E27FC236}">
                  <a16:creationId xmlns:a16="http://schemas.microsoft.com/office/drawing/2014/main" id="{A180AA2A-ACA0-4DB6-95CC-1E625958B11D}"/>
                </a:ext>
              </a:extLst>
            </p:cNvPr>
            <p:cNvSpPr/>
            <p:nvPr/>
          </p:nvSpPr>
          <p:spPr>
            <a:xfrm>
              <a:off x="6251214" y="5268300"/>
              <a:ext cx="4293883" cy="573206"/>
            </a:xfrm>
            <a:prstGeom prst="roundRect">
              <a:avLst/>
            </a:prstGeom>
            <a:solidFill>
              <a:srgbClr val="1E5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Specific efforts on HVAC, dining, events, travel, and other areas</a:t>
              </a:r>
            </a:p>
          </p:txBody>
        </p:sp>
        <p:sp>
          <p:nvSpPr>
            <p:cNvPr id="33" name="Oval 32">
              <a:extLst>
                <a:ext uri="{FF2B5EF4-FFF2-40B4-BE49-F238E27FC236}">
                  <a16:creationId xmlns:a16="http://schemas.microsoft.com/office/drawing/2014/main" id="{3C1C7932-33BF-4EC4-AA99-EC0B44B07F22}"/>
                </a:ext>
              </a:extLst>
            </p:cNvPr>
            <p:cNvSpPr/>
            <p:nvPr/>
          </p:nvSpPr>
          <p:spPr>
            <a:xfrm>
              <a:off x="5978333" y="5082690"/>
              <a:ext cx="371219" cy="37121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7</a:t>
              </a:r>
            </a:p>
          </p:txBody>
        </p:sp>
      </p:grpSp>
    </p:spTree>
    <p:extLst>
      <p:ext uri="{BB962C8B-B14F-4D97-AF65-F5344CB8AC3E}">
        <p14:creationId xmlns:p14="http://schemas.microsoft.com/office/powerpoint/2010/main" val="356626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D09483-608A-8148-A40F-FC79D2136BEA}"/>
              </a:ext>
            </a:extLst>
          </p:cNvPr>
          <p:cNvPicPr>
            <a:picLocks noChangeAspect="1"/>
          </p:cNvPicPr>
          <p:nvPr/>
        </p:nvPicPr>
        <p:blipFill>
          <a:blip r:embed="rId2">
            <a:alphaModFix amt="12000"/>
          </a:blip>
          <a:stretch>
            <a:fillRect/>
          </a:stretch>
        </p:blipFill>
        <p:spPr>
          <a:xfrm>
            <a:off x="0" y="73061"/>
            <a:ext cx="12192000" cy="6858000"/>
          </a:xfrm>
          <a:prstGeom prst="rect">
            <a:avLst/>
          </a:prstGeom>
        </p:spPr>
      </p:pic>
      <p:sp>
        <p:nvSpPr>
          <p:cNvPr id="11" name="Title 1">
            <a:extLst>
              <a:ext uri="{FF2B5EF4-FFF2-40B4-BE49-F238E27FC236}">
                <a16:creationId xmlns:a16="http://schemas.microsoft.com/office/drawing/2014/main" id="{AB4BF6FE-179F-E744-B6EB-9A6A01FC15E1}"/>
              </a:ext>
            </a:extLst>
          </p:cNvPr>
          <p:cNvSpPr txBox="1">
            <a:spLocks/>
          </p:cNvSpPr>
          <p:nvPr/>
        </p:nvSpPr>
        <p:spPr>
          <a:xfrm>
            <a:off x="852406" y="223193"/>
            <a:ext cx="10211379" cy="990600"/>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4400" b="1" dirty="0">
                <a:solidFill>
                  <a:srgbClr val="1E5D93"/>
                </a:solidFill>
                <a:latin typeface="Arial Black" panose="020B0604020202020204" pitchFamily="34" charset="0"/>
              </a:rPr>
              <a:t>We are closely monitoring the situation, including emerging data and health guidance </a:t>
            </a:r>
            <a:endParaRPr lang="en-US" altLang="en-US" sz="4400" b="1" dirty="0">
              <a:solidFill>
                <a:srgbClr val="1E5D93"/>
              </a:solidFill>
            </a:endParaRPr>
          </a:p>
        </p:txBody>
      </p:sp>
      <p:sp>
        <p:nvSpPr>
          <p:cNvPr id="5" name="TextBox 4">
            <a:extLst>
              <a:ext uri="{FF2B5EF4-FFF2-40B4-BE49-F238E27FC236}">
                <a16:creationId xmlns:a16="http://schemas.microsoft.com/office/drawing/2014/main" id="{BF382424-CF65-4598-8A02-9D7345EC1D96}"/>
              </a:ext>
            </a:extLst>
          </p:cNvPr>
          <p:cNvSpPr txBox="1"/>
          <p:nvPr/>
        </p:nvSpPr>
        <p:spPr>
          <a:xfrm>
            <a:off x="1091821" y="1528547"/>
            <a:ext cx="9553433"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t>Significant increase in Delta cases locally and nationally</a:t>
            </a:r>
          </a:p>
          <a:p>
            <a:pPr marL="285750" indent="-285750">
              <a:buFont typeface="Arial" panose="020B0604020202020204" pitchFamily="34" charset="0"/>
              <a:buChar char="•"/>
            </a:pPr>
            <a:r>
              <a:rPr lang="en-US" sz="2400" dirty="0"/>
              <a:t>Emergence of Omicron</a:t>
            </a:r>
          </a:p>
          <a:p>
            <a:pPr marL="285750" indent="-285750">
              <a:buFont typeface="Arial" panose="020B0604020202020204" pitchFamily="34" charset="0"/>
              <a:buChar char="•"/>
            </a:pPr>
            <a:r>
              <a:rPr lang="en-US" sz="2400" dirty="0"/>
              <a:t>Increase in known positives amongst our campus population</a:t>
            </a:r>
          </a:p>
        </p:txBody>
      </p:sp>
      <p:grpSp>
        <p:nvGrpSpPr>
          <p:cNvPr id="34" name="Group 33">
            <a:extLst>
              <a:ext uri="{FF2B5EF4-FFF2-40B4-BE49-F238E27FC236}">
                <a16:creationId xmlns:a16="http://schemas.microsoft.com/office/drawing/2014/main" id="{7FE80826-AF31-4369-83FC-A722204E03C6}"/>
              </a:ext>
            </a:extLst>
          </p:cNvPr>
          <p:cNvGrpSpPr/>
          <p:nvPr/>
        </p:nvGrpSpPr>
        <p:grpSpPr>
          <a:xfrm>
            <a:off x="696035" y="3169688"/>
            <a:ext cx="9089409" cy="3647963"/>
            <a:chOff x="696035" y="3169688"/>
            <a:chExt cx="9089409" cy="3647963"/>
          </a:xfrm>
        </p:grpSpPr>
        <p:grpSp>
          <p:nvGrpSpPr>
            <p:cNvPr id="33" name="Group 32">
              <a:extLst>
                <a:ext uri="{FF2B5EF4-FFF2-40B4-BE49-F238E27FC236}">
                  <a16:creationId xmlns:a16="http://schemas.microsoft.com/office/drawing/2014/main" id="{E93D2208-9967-45A3-B113-B56B9C4CC89D}"/>
                </a:ext>
              </a:extLst>
            </p:cNvPr>
            <p:cNvGrpSpPr/>
            <p:nvPr/>
          </p:nvGrpSpPr>
          <p:grpSpPr>
            <a:xfrm>
              <a:off x="968991" y="3169688"/>
              <a:ext cx="7424382" cy="3128141"/>
              <a:chOff x="968991" y="3169688"/>
              <a:chExt cx="7424382" cy="3128141"/>
            </a:xfrm>
          </p:grpSpPr>
          <p:sp>
            <p:nvSpPr>
              <p:cNvPr id="16" name="Rectangle 15">
                <a:extLst>
                  <a:ext uri="{FF2B5EF4-FFF2-40B4-BE49-F238E27FC236}">
                    <a16:creationId xmlns:a16="http://schemas.microsoft.com/office/drawing/2014/main" id="{D75E53AB-FC2C-4866-90A0-075F930D27F3}"/>
                  </a:ext>
                </a:extLst>
              </p:cNvPr>
              <p:cNvSpPr/>
              <p:nvPr/>
            </p:nvSpPr>
            <p:spPr>
              <a:xfrm>
                <a:off x="968991" y="3169688"/>
                <a:ext cx="7424382" cy="427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Weekly known positives at UMB </a:t>
                </a:r>
                <a:r>
                  <a:rPr lang="en-US" sz="1200" dirty="0"/>
                  <a:t>(fall semester)</a:t>
                </a:r>
                <a:endParaRPr lang="en-US" sz="2000" dirty="0"/>
              </a:p>
            </p:txBody>
          </p:sp>
          <p:graphicFrame>
            <p:nvGraphicFramePr>
              <p:cNvPr id="31" name="Chart 30">
                <a:extLst>
                  <a:ext uri="{FF2B5EF4-FFF2-40B4-BE49-F238E27FC236}">
                    <a16:creationId xmlns:a16="http://schemas.microsoft.com/office/drawing/2014/main" id="{27698865-D582-40D5-AF15-F12B7318E44D}"/>
                  </a:ext>
                </a:extLst>
              </p:cNvPr>
              <p:cNvGraphicFramePr/>
              <p:nvPr>
                <p:extLst>
                  <p:ext uri="{D42A27DB-BD31-4B8C-83A1-F6EECF244321}">
                    <p14:modId xmlns:p14="http://schemas.microsoft.com/office/powerpoint/2010/main" val="132616208"/>
                  </p:ext>
                </p:extLst>
              </p:nvPr>
            </p:nvGraphicFramePr>
            <p:xfrm>
              <a:off x="968991" y="3755931"/>
              <a:ext cx="7424382" cy="2541898"/>
            </p:xfrm>
            <a:graphic>
              <a:graphicData uri="http://schemas.openxmlformats.org/drawingml/2006/chart">
                <c:chart xmlns:c="http://schemas.openxmlformats.org/drawingml/2006/chart" xmlns:r="http://schemas.openxmlformats.org/officeDocument/2006/relationships" r:id="rId3"/>
              </a:graphicData>
            </a:graphic>
          </p:graphicFrame>
        </p:grpSp>
        <p:sp>
          <p:nvSpPr>
            <p:cNvPr id="32" name="TextBox 31">
              <a:extLst>
                <a:ext uri="{FF2B5EF4-FFF2-40B4-BE49-F238E27FC236}">
                  <a16:creationId xmlns:a16="http://schemas.microsoft.com/office/drawing/2014/main" id="{C23FD07A-BB6C-4AE0-9C56-B45E027F27DF}"/>
                </a:ext>
              </a:extLst>
            </p:cNvPr>
            <p:cNvSpPr txBox="1"/>
            <p:nvPr/>
          </p:nvSpPr>
          <p:spPr>
            <a:xfrm>
              <a:off x="696035" y="6556041"/>
              <a:ext cx="9089409" cy="261610"/>
            </a:xfrm>
            <a:prstGeom prst="rect">
              <a:avLst/>
            </a:prstGeom>
            <a:noFill/>
          </p:spPr>
          <p:txBody>
            <a:bodyPr wrap="square" rtlCol="0">
              <a:spAutoFit/>
            </a:bodyPr>
            <a:lstStyle/>
            <a:p>
              <a:r>
                <a:rPr lang="en-US" sz="1100" dirty="0"/>
                <a:t>Note: Campus data available at </a:t>
              </a:r>
              <a:r>
                <a:rPr lang="en-US" sz="1100" dirty="0">
                  <a:hlinkClick r:id="rId4"/>
                </a:rPr>
                <a:t>www.umb.edu/coronavirus/dashboard</a:t>
              </a:r>
              <a:r>
                <a:rPr lang="en-US" sz="1100" dirty="0"/>
                <a:t> </a:t>
              </a:r>
            </a:p>
          </p:txBody>
        </p:sp>
      </p:grpSp>
      <p:grpSp>
        <p:nvGrpSpPr>
          <p:cNvPr id="40" name="Group 39">
            <a:extLst>
              <a:ext uri="{FF2B5EF4-FFF2-40B4-BE49-F238E27FC236}">
                <a16:creationId xmlns:a16="http://schemas.microsoft.com/office/drawing/2014/main" id="{9C9A1879-3319-4267-B9B3-F0AEFE5102E9}"/>
              </a:ext>
            </a:extLst>
          </p:cNvPr>
          <p:cNvGrpSpPr/>
          <p:nvPr/>
        </p:nvGrpSpPr>
        <p:grpSpPr>
          <a:xfrm>
            <a:off x="8482082" y="3153359"/>
            <a:ext cx="3347643" cy="3128141"/>
            <a:chOff x="8482082" y="3153359"/>
            <a:chExt cx="3347643" cy="3128141"/>
          </a:xfrm>
        </p:grpSpPr>
        <p:sp>
          <p:nvSpPr>
            <p:cNvPr id="38" name="Rectangle 37">
              <a:extLst>
                <a:ext uri="{FF2B5EF4-FFF2-40B4-BE49-F238E27FC236}">
                  <a16:creationId xmlns:a16="http://schemas.microsoft.com/office/drawing/2014/main" id="{1EA60C86-5AE2-4624-9C26-1F6FC9F19439}"/>
                </a:ext>
              </a:extLst>
            </p:cNvPr>
            <p:cNvSpPr/>
            <p:nvPr/>
          </p:nvSpPr>
          <p:spPr>
            <a:xfrm>
              <a:off x="8482083" y="3153359"/>
              <a:ext cx="3347642" cy="427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Known positives by category</a:t>
              </a:r>
            </a:p>
          </p:txBody>
        </p:sp>
        <p:graphicFrame>
          <p:nvGraphicFramePr>
            <p:cNvPr id="39" name="Chart 38">
              <a:extLst>
                <a:ext uri="{FF2B5EF4-FFF2-40B4-BE49-F238E27FC236}">
                  <a16:creationId xmlns:a16="http://schemas.microsoft.com/office/drawing/2014/main" id="{C003FE14-A0D3-4F31-BA57-1D6C41A60BC0}"/>
                </a:ext>
              </a:extLst>
            </p:cNvPr>
            <p:cNvGraphicFramePr/>
            <p:nvPr>
              <p:extLst>
                <p:ext uri="{D42A27DB-BD31-4B8C-83A1-F6EECF244321}">
                  <p14:modId xmlns:p14="http://schemas.microsoft.com/office/powerpoint/2010/main" val="2190323631"/>
                </p:ext>
              </p:extLst>
            </p:nvPr>
          </p:nvGraphicFramePr>
          <p:xfrm>
            <a:off x="8482082" y="3739602"/>
            <a:ext cx="3234519" cy="2541898"/>
          </p:xfrm>
          <a:graphic>
            <a:graphicData uri="http://schemas.openxmlformats.org/drawingml/2006/chart">
              <c:chart xmlns:c="http://schemas.openxmlformats.org/drawingml/2006/chart" xmlns:r="http://schemas.openxmlformats.org/officeDocument/2006/relationships" r:id="rId5"/>
            </a:graphicData>
          </a:graphic>
        </p:graphicFrame>
      </p:grpSp>
      <p:sp>
        <p:nvSpPr>
          <p:cNvPr id="14" name="Slide Number Placeholder 1">
            <a:extLst>
              <a:ext uri="{FF2B5EF4-FFF2-40B4-BE49-F238E27FC236}">
                <a16:creationId xmlns:a16="http://schemas.microsoft.com/office/drawing/2014/main" id="{E99CE851-E4C7-4C05-A13D-B7B8A8BDE7B3}"/>
              </a:ext>
            </a:extLst>
          </p:cNvPr>
          <p:cNvSpPr txBox="1">
            <a:spLocks/>
          </p:cNvSpPr>
          <p:nvPr/>
        </p:nvSpPr>
        <p:spPr>
          <a:xfrm>
            <a:off x="8951797" y="6506477"/>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BD8E3CD-45F3-5A44-ACC6-8DEDDB16D691}" type="slidenum">
              <a:rPr lang="en-US" sz="1400" smtClean="0"/>
              <a:pPr/>
              <a:t>8</a:t>
            </a:fld>
            <a:endParaRPr lang="en-US" sz="1400" dirty="0"/>
          </a:p>
        </p:txBody>
      </p:sp>
    </p:spTree>
    <p:extLst>
      <p:ext uri="{BB962C8B-B14F-4D97-AF65-F5344CB8AC3E}">
        <p14:creationId xmlns:p14="http://schemas.microsoft.com/office/powerpoint/2010/main" val="82238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D09483-608A-8148-A40F-FC79D2136BEA}"/>
              </a:ext>
            </a:extLst>
          </p:cNvPr>
          <p:cNvPicPr>
            <a:picLocks noChangeAspect="1"/>
          </p:cNvPicPr>
          <p:nvPr/>
        </p:nvPicPr>
        <p:blipFill>
          <a:blip r:embed="rId2">
            <a:alphaModFix amt="12000"/>
          </a:blip>
          <a:stretch>
            <a:fillRect/>
          </a:stretch>
        </p:blipFill>
        <p:spPr>
          <a:xfrm>
            <a:off x="0" y="25601"/>
            <a:ext cx="12192000" cy="6858000"/>
          </a:xfrm>
          <a:prstGeom prst="rect">
            <a:avLst/>
          </a:prstGeom>
        </p:spPr>
      </p:pic>
      <p:sp>
        <p:nvSpPr>
          <p:cNvPr id="11" name="Title 1">
            <a:extLst>
              <a:ext uri="{FF2B5EF4-FFF2-40B4-BE49-F238E27FC236}">
                <a16:creationId xmlns:a16="http://schemas.microsoft.com/office/drawing/2014/main" id="{AB4BF6FE-179F-E744-B6EB-9A6A01FC15E1}"/>
              </a:ext>
            </a:extLst>
          </p:cNvPr>
          <p:cNvSpPr txBox="1">
            <a:spLocks/>
          </p:cNvSpPr>
          <p:nvPr/>
        </p:nvSpPr>
        <p:spPr>
          <a:xfrm>
            <a:off x="852406" y="209545"/>
            <a:ext cx="9851985" cy="990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en-US" sz="3100" b="1" dirty="0">
                <a:solidFill>
                  <a:srgbClr val="1E5D93"/>
                </a:solidFill>
                <a:latin typeface="Arial Black" panose="020B0604020202020204" pitchFamily="34" charset="0"/>
              </a:rPr>
              <a:t>Our positivity rate continues to be low with no known hospitalizations</a:t>
            </a:r>
            <a:endParaRPr lang="en-US" altLang="en-US" sz="3100" b="1" dirty="0">
              <a:solidFill>
                <a:srgbClr val="1E5D93"/>
              </a:solidFill>
            </a:endParaRPr>
          </a:p>
        </p:txBody>
      </p:sp>
      <p:pic>
        <p:nvPicPr>
          <p:cNvPr id="6" name="Picture 5">
            <a:extLst>
              <a:ext uri="{FF2B5EF4-FFF2-40B4-BE49-F238E27FC236}">
                <a16:creationId xmlns:a16="http://schemas.microsoft.com/office/drawing/2014/main" id="{1F01C14A-C1F2-9A43-A4A9-253F4DA3E19C}"/>
              </a:ext>
            </a:extLst>
          </p:cNvPr>
          <p:cNvPicPr>
            <a:picLocks noChangeAspect="1"/>
          </p:cNvPicPr>
          <p:nvPr/>
        </p:nvPicPr>
        <p:blipFill>
          <a:blip r:embed="rId3"/>
          <a:stretch>
            <a:fillRect/>
          </a:stretch>
        </p:blipFill>
        <p:spPr>
          <a:xfrm>
            <a:off x="11244497" y="5601283"/>
            <a:ext cx="646644" cy="860317"/>
          </a:xfrm>
          <a:prstGeom prst="rect">
            <a:avLst/>
          </a:prstGeom>
        </p:spPr>
      </p:pic>
      <p:sp>
        <p:nvSpPr>
          <p:cNvPr id="16" name="Rectangle 15">
            <a:extLst>
              <a:ext uri="{FF2B5EF4-FFF2-40B4-BE49-F238E27FC236}">
                <a16:creationId xmlns:a16="http://schemas.microsoft.com/office/drawing/2014/main" id="{D75E53AB-FC2C-4866-90A0-075F930D27F3}"/>
              </a:ext>
            </a:extLst>
          </p:cNvPr>
          <p:cNvSpPr/>
          <p:nvPr/>
        </p:nvSpPr>
        <p:spPr>
          <a:xfrm>
            <a:off x="968991" y="1571808"/>
            <a:ext cx="7424382" cy="427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Weekly positivity rate at UMB </a:t>
            </a:r>
            <a:r>
              <a:rPr lang="en-US" sz="1200" dirty="0"/>
              <a:t>(fall semester)</a:t>
            </a:r>
            <a:endParaRPr lang="en-US" sz="2000" dirty="0"/>
          </a:p>
        </p:txBody>
      </p:sp>
      <p:graphicFrame>
        <p:nvGraphicFramePr>
          <p:cNvPr id="31" name="Chart 30">
            <a:extLst>
              <a:ext uri="{FF2B5EF4-FFF2-40B4-BE49-F238E27FC236}">
                <a16:creationId xmlns:a16="http://schemas.microsoft.com/office/drawing/2014/main" id="{27698865-D582-40D5-AF15-F12B7318E44D}"/>
              </a:ext>
            </a:extLst>
          </p:cNvPr>
          <p:cNvGraphicFramePr/>
          <p:nvPr>
            <p:extLst>
              <p:ext uri="{D42A27DB-BD31-4B8C-83A1-F6EECF244321}">
                <p14:modId xmlns:p14="http://schemas.microsoft.com/office/powerpoint/2010/main" val="3261500200"/>
              </p:ext>
            </p:extLst>
          </p:nvPr>
        </p:nvGraphicFramePr>
        <p:xfrm>
          <a:off x="968991" y="2158051"/>
          <a:ext cx="7424382" cy="2541898"/>
        </p:xfrm>
        <a:graphic>
          <a:graphicData uri="http://schemas.openxmlformats.org/drawingml/2006/chart">
            <c:chart xmlns:c="http://schemas.openxmlformats.org/drawingml/2006/chart" xmlns:r="http://schemas.openxmlformats.org/officeDocument/2006/relationships" r:id="rId4"/>
          </a:graphicData>
        </a:graphic>
      </p:graphicFrame>
      <p:sp>
        <p:nvSpPr>
          <p:cNvPr id="32" name="TextBox 31">
            <a:extLst>
              <a:ext uri="{FF2B5EF4-FFF2-40B4-BE49-F238E27FC236}">
                <a16:creationId xmlns:a16="http://schemas.microsoft.com/office/drawing/2014/main" id="{C23FD07A-BB6C-4AE0-9C56-B45E027F27DF}"/>
              </a:ext>
            </a:extLst>
          </p:cNvPr>
          <p:cNvSpPr txBox="1"/>
          <p:nvPr/>
        </p:nvSpPr>
        <p:spPr>
          <a:xfrm>
            <a:off x="696035" y="6570789"/>
            <a:ext cx="9089409" cy="261610"/>
          </a:xfrm>
          <a:prstGeom prst="rect">
            <a:avLst/>
          </a:prstGeom>
          <a:noFill/>
        </p:spPr>
        <p:txBody>
          <a:bodyPr wrap="square" rtlCol="0">
            <a:spAutoFit/>
          </a:bodyPr>
          <a:lstStyle/>
          <a:p>
            <a:r>
              <a:rPr lang="en-US" sz="1100" dirty="0"/>
              <a:t>Note: Campus data available at </a:t>
            </a:r>
            <a:r>
              <a:rPr lang="en-US" sz="1100" dirty="0">
                <a:hlinkClick r:id="rId5"/>
              </a:rPr>
              <a:t>www.umb.edu/coronavirus/dashboard</a:t>
            </a:r>
            <a:r>
              <a:rPr lang="en-US" sz="1100" dirty="0"/>
              <a:t>; statewide positivity rate of 4.86% is a 7 day average as of 12/6 </a:t>
            </a:r>
          </a:p>
        </p:txBody>
      </p:sp>
      <p:sp>
        <p:nvSpPr>
          <p:cNvPr id="2" name="TextBox 1">
            <a:extLst>
              <a:ext uri="{FF2B5EF4-FFF2-40B4-BE49-F238E27FC236}">
                <a16:creationId xmlns:a16="http://schemas.microsoft.com/office/drawing/2014/main" id="{DF1E9650-8A95-4656-AE8A-F6F0E17616AC}"/>
              </a:ext>
            </a:extLst>
          </p:cNvPr>
          <p:cNvSpPr txBox="1"/>
          <p:nvPr/>
        </p:nvSpPr>
        <p:spPr>
          <a:xfrm>
            <a:off x="1170467" y="4885960"/>
            <a:ext cx="7222906"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a:t>UMB positivity rate has remained relatively low (state = 4.86%)</a:t>
            </a:r>
          </a:p>
          <a:p>
            <a:pPr marL="285750" indent="-285750">
              <a:buFont typeface="Arial" panose="020B0604020202020204" pitchFamily="34" charset="0"/>
              <a:buChar char="•"/>
            </a:pPr>
            <a:r>
              <a:rPr lang="en-US" sz="2000" dirty="0"/>
              <a:t>Vast majority of positives are a result of symptomatic testing</a:t>
            </a:r>
          </a:p>
          <a:p>
            <a:pPr marL="285750" indent="-285750">
              <a:buFont typeface="Arial" panose="020B0604020202020204" pitchFamily="34" charset="0"/>
              <a:buChar char="•"/>
            </a:pPr>
            <a:r>
              <a:rPr lang="en-US" sz="2000" dirty="0"/>
              <a:t>Very few (only a handful all semester) are a result of asymptomatic surveillance testing</a:t>
            </a:r>
          </a:p>
        </p:txBody>
      </p:sp>
      <p:grpSp>
        <p:nvGrpSpPr>
          <p:cNvPr id="7" name="Group 6">
            <a:extLst>
              <a:ext uri="{FF2B5EF4-FFF2-40B4-BE49-F238E27FC236}">
                <a16:creationId xmlns:a16="http://schemas.microsoft.com/office/drawing/2014/main" id="{1A8D3CDA-010C-4726-9E98-47A1638AC7E6}"/>
              </a:ext>
            </a:extLst>
          </p:cNvPr>
          <p:cNvGrpSpPr/>
          <p:nvPr/>
        </p:nvGrpSpPr>
        <p:grpSpPr>
          <a:xfrm>
            <a:off x="8707272" y="1571808"/>
            <a:ext cx="3016155" cy="2038028"/>
            <a:chOff x="8707272" y="1571808"/>
            <a:chExt cx="3016155" cy="2038028"/>
          </a:xfrm>
        </p:grpSpPr>
        <p:sp>
          <p:nvSpPr>
            <p:cNvPr id="17" name="Rectangle 16">
              <a:extLst>
                <a:ext uri="{FF2B5EF4-FFF2-40B4-BE49-F238E27FC236}">
                  <a16:creationId xmlns:a16="http://schemas.microsoft.com/office/drawing/2014/main" id="{91E20083-BF47-4ED2-AC68-96D13D88AA5B}"/>
                </a:ext>
              </a:extLst>
            </p:cNvPr>
            <p:cNvSpPr/>
            <p:nvPr/>
          </p:nvSpPr>
          <p:spPr>
            <a:xfrm>
              <a:off x="8707272" y="1571808"/>
              <a:ext cx="3016155" cy="427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Known hospitalizations </a:t>
              </a:r>
            </a:p>
            <a:p>
              <a:pPr algn="ctr"/>
              <a:r>
                <a:rPr lang="en-US" sz="1200" dirty="0"/>
                <a:t>(fall semester)</a:t>
              </a:r>
              <a:endParaRPr lang="en-US" sz="2000" dirty="0"/>
            </a:p>
          </p:txBody>
        </p:sp>
        <p:sp>
          <p:nvSpPr>
            <p:cNvPr id="18" name="TextBox 17">
              <a:extLst>
                <a:ext uri="{FF2B5EF4-FFF2-40B4-BE49-F238E27FC236}">
                  <a16:creationId xmlns:a16="http://schemas.microsoft.com/office/drawing/2014/main" id="{80DFA207-C85C-4B01-8EA9-1584CC73D584}"/>
                </a:ext>
              </a:extLst>
            </p:cNvPr>
            <p:cNvSpPr txBox="1"/>
            <p:nvPr/>
          </p:nvSpPr>
          <p:spPr>
            <a:xfrm>
              <a:off x="9785444" y="2501840"/>
              <a:ext cx="1305636" cy="1107996"/>
            </a:xfrm>
            <a:prstGeom prst="rect">
              <a:avLst/>
            </a:prstGeom>
            <a:noFill/>
          </p:spPr>
          <p:txBody>
            <a:bodyPr wrap="square" rtlCol="0">
              <a:spAutoFit/>
            </a:bodyPr>
            <a:lstStyle/>
            <a:p>
              <a:r>
                <a:rPr lang="en-US" sz="6600" dirty="0"/>
                <a:t>0</a:t>
              </a:r>
            </a:p>
          </p:txBody>
        </p:sp>
      </p:grpSp>
      <p:sp>
        <p:nvSpPr>
          <p:cNvPr id="19" name="TextBox 18">
            <a:extLst>
              <a:ext uri="{FF2B5EF4-FFF2-40B4-BE49-F238E27FC236}">
                <a16:creationId xmlns:a16="http://schemas.microsoft.com/office/drawing/2014/main" id="{8A57629D-9996-48D2-96B0-1959D94CB68C}"/>
              </a:ext>
            </a:extLst>
          </p:cNvPr>
          <p:cNvSpPr txBox="1"/>
          <p:nvPr/>
        </p:nvSpPr>
        <p:spPr>
          <a:xfrm>
            <a:off x="8256895" y="4885960"/>
            <a:ext cx="3493827"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No known hospitalizations </a:t>
            </a:r>
          </a:p>
        </p:txBody>
      </p:sp>
      <p:sp>
        <p:nvSpPr>
          <p:cNvPr id="14" name="Slide Number Placeholder 1">
            <a:extLst>
              <a:ext uri="{FF2B5EF4-FFF2-40B4-BE49-F238E27FC236}">
                <a16:creationId xmlns:a16="http://schemas.microsoft.com/office/drawing/2014/main" id="{D05C8A69-0A62-4EAB-98DF-C4D1FB8069E8}"/>
              </a:ext>
            </a:extLst>
          </p:cNvPr>
          <p:cNvSpPr>
            <a:spLocks noGrp="1"/>
          </p:cNvSpPr>
          <p:nvPr>
            <p:ph type="sldNum" sz="quarter" idx="12"/>
          </p:nvPr>
        </p:nvSpPr>
        <p:spPr>
          <a:xfrm>
            <a:off x="8951797" y="6506477"/>
            <a:ext cx="2743200" cy="365125"/>
          </a:xfrm>
        </p:spPr>
        <p:txBody>
          <a:bodyPr/>
          <a:lstStyle/>
          <a:p>
            <a:fld id="{3BD8E3CD-45F3-5A44-ACC6-8DEDDB16D691}" type="slidenum">
              <a:rPr lang="en-US" sz="1400" smtClean="0"/>
              <a:t>9</a:t>
            </a:fld>
            <a:endParaRPr lang="en-US" sz="1400" dirty="0"/>
          </a:p>
        </p:txBody>
      </p:sp>
    </p:spTree>
    <p:extLst>
      <p:ext uri="{BB962C8B-B14F-4D97-AF65-F5344CB8AC3E}">
        <p14:creationId xmlns:p14="http://schemas.microsoft.com/office/powerpoint/2010/main" val="320541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mmencement Slides 7.7.21" id="{99C2AA15-1482-1A4F-A185-B4ACF111642A}" vid="{40470E04-E157-C44C-9E08-54102696DE93}"/>
    </a:ext>
  </a:extLst>
</a:theme>
</file>

<file path=ppt/theme/theme2.xml><?xml version="1.0" encoding="utf-8"?>
<a:theme xmlns:a="http://schemas.openxmlformats.org/drawingml/2006/main" name="Blank Presentation">
  <a:themeElements>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fontScheme name="Blank Presentation">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FFFFFF"/>
        </a:dk1>
        <a:lt1>
          <a:srgbClr val="FFFFFF"/>
        </a:lt1>
        <a:dk2>
          <a:srgbClr val="FFFFFF"/>
        </a:dk2>
        <a:lt2>
          <a:srgbClr val="005A8B"/>
        </a:lt2>
        <a:accent1>
          <a:srgbClr val="A0CFEB"/>
        </a:accent1>
        <a:accent2>
          <a:srgbClr val="C59217"/>
        </a:accent2>
        <a:accent3>
          <a:srgbClr val="FFFFFF"/>
        </a:accent3>
        <a:accent4>
          <a:srgbClr val="DADADA"/>
        </a:accent4>
        <a:accent5>
          <a:srgbClr val="CDE4F3"/>
        </a:accent5>
        <a:accent6>
          <a:srgbClr val="B28414"/>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1257</TotalTime>
  <Words>2847</Words>
  <Application>Microsoft Office PowerPoint</Application>
  <PresentationFormat>Widescreen</PresentationFormat>
  <Paragraphs>492</Paragraphs>
  <Slides>34</Slides>
  <Notes>10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34</vt:i4>
      </vt:variant>
    </vt:vector>
  </HeadingPairs>
  <TitlesOfParts>
    <vt:vector size="46" baseType="lpstr">
      <vt:lpstr>20 db</vt:lpstr>
      <vt:lpstr>Arial</vt:lpstr>
      <vt:lpstr>Arial Black</vt:lpstr>
      <vt:lpstr>Arial Bold</vt:lpstr>
      <vt:lpstr>Calibri</vt:lpstr>
      <vt:lpstr>Calibri Light</vt:lpstr>
      <vt:lpstr>Courier New</vt:lpstr>
      <vt:lpstr>Lucida Grande</vt:lpstr>
      <vt:lpstr>Symbol</vt:lpstr>
      <vt:lpstr>Times New Roman</vt:lpstr>
      <vt:lpstr>Office Theme</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Grand Scholarly Challenges – Preliminary Themes</vt:lpstr>
      <vt:lpstr>Grand Scholarly Challenges – Preliminary Themes</vt:lpstr>
      <vt:lpstr>We launched a number of Strategic Planning Committees</vt:lpstr>
      <vt:lpstr>PowerPoint Presentation</vt:lpstr>
      <vt:lpstr>PowerPoint Presentation</vt:lpstr>
      <vt:lpstr>FY21 Results </vt:lpstr>
      <vt:lpstr>FY21 Overall UMass Financial Highlights</vt:lpstr>
      <vt:lpstr>FY22 Budget</vt:lpstr>
      <vt:lpstr> Boston: Revenue &amp; Expenses- June Board Meeting </vt:lpstr>
      <vt:lpstr>PowerPoint Presentation</vt:lpstr>
      <vt:lpstr>First Quarter Projection </vt:lpstr>
      <vt:lpstr>Federal Stimulus Funds</vt:lpstr>
      <vt:lpstr>UMB State &amp; Federal Stimulus Funds Awarded to Date https://www.umb.edu/the_university/covid_19_federal_assistance</vt:lpstr>
      <vt:lpstr>Summary of HEERF (I, II, &amp; III) Actions to Date</vt:lpstr>
      <vt:lpstr>Use of UMB Stimulus Funds to Date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D Sullivan</dc:creator>
  <cp:lastModifiedBy>Anne Riley</cp:lastModifiedBy>
  <cp:revision>53</cp:revision>
  <dcterms:created xsi:type="dcterms:W3CDTF">2021-07-07T10:41:37Z</dcterms:created>
  <dcterms:modified xsi:type="dcterms:W3CDTF">2021-12-08T21:23:53Z</dcterms:modified>
</cp:coreProperties>
</file>