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93" r:id="rId5"/>
    <p:sldId id="283" r:id="rId6"/>
    <p:sldId id="290" r:id="rId7"/>
    <p:sldId id="292" r:id="rId8"/>
    <p:sldId id="285" r:id="rId9"/>
    <p:sldId id="284" r:id="rId10"/>
    <p:sldId id="286" r:id="rId11"/>
    <p:sldId id="287" r:id="rId12"/>
    <p:sldId id="288" r:id="rId13"/>
    <p:sldId id="291" r:id="rId14"/>
    <p:sldId id="2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93"/>
            <p14:sldId id="283"/>
          </p14:sldIdLst>
        </p14:section>
        <p14:section name="Design, Morph, Annotate, Work Together, Tell Me" id="{B9B51309-D148-4332-87C2-07BE32FBCA3B}">
          <p14:sldIdLst>
            <p14:sldId id="290"/>
            <p14:sldId id="292"/>
            <p14:sldId id="285"/>
            <p14:sldId id="284"/>
            <p14:sldId id="286"/>
            <p14:sldId id="287"/>
            <p14:sldId id="288"/>
            <p14:sldId id="291"/>
          </p14:sldIdLst>
        </p14:section>
        <p14:section name="Learn More" id="{2CC34DB2-6590-42C0-AD4B-A04C6060184E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55" autoAdjust="0"/>
    <p:restoredTop sz="96165" autoAdjust="0"/>
  </p:normalViewPr>
  <p:slideViewPr>
    <p:cSldViewPr snapToGrid="0">
      <p:cViewPr varScale="1">
        <p:scale>
          <a:sx n="87" d="100"/>
          <a:sy n="87" d="100"/>
        </p:scale>
        <p:origin x="200" y="7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2/9/22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2/9/22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2/9/22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492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855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rlot.org/merlot/materials.htm" TargetMode="External"/><Relationship Id="rId3" Type="http://schemas.openxmlformats.org/officeDocument/2006/relationships/hyperlink" Target="https://www.umb.edu/library" TargetMode="External"/><Relationship Id="rId7" Type="http://schemas.openxmlformats.org/officeDocument/2006/relationships/hyperlink" Target="https://www.oercommons.org/" TargetMode="External"/><Relationship Id="rId2" Type="http://schemas.openxmlformats.org/officeDocument/2006/relationships/hyperlink" Target="https://www.umb.edu/elearning/open_education/find_oer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ason.deepwebaccess.com/mason__MasonLibrariesOpenEducationResources_5f4/desktop/en/search.html" TargetMode="External"/><Relationship Id="rId11" Type="http://schemas.openxmlformats.org/officeDocument/2006/relationships/hyperlink" Target="http://www.lumenlearning.com/courses" TargetMode="External"/><Relationship Id="rId5" Type="http://schemas.openxmlformats.org/officeDocument/2006/relationships/hyperlink" Target="https://www.mass.edu/strategic/oer.asp" TargetMode="External"/><Relationship Id="rId10" Type="http://schemas.openxmlformats.org/officeDocument/2006/relationships/hyperlink" Target="https://open.umn.edu/opentextbooks/" TargetMode="External"/><Relationship Id="rId4" Type="http://schemas.openxmlformats.org/officeDocument/2006/relationships/hyperlink" Target="https://www.umb.edu/elearning/tools/linkedinlearning" TargetMode="External"/><Relationship Id="rId9" Type="http://schemas.openxmlformats.org/officeDocument/2006/relationships/hyperlink" Target="http://cnx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pen@umb.edu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jpeg"/><Relationship Id="rId2" Type="http://schemas.openxmlformats.org/officeDocument/2006/relationships/video" Target="https://www.youtube.com/embed/LDTCdMKlDQw?feature=oembed" TargetMode="External"/><Relationship Id="rId1" Type="http://schemas.openxmlformats.org/officeDocument/2006/relationships/vmlDrawing" Target="../drawings/vmlDrawing1.vml"/><Relationship Id="rId6" Type="http://schemas.openxmlformats.org/officeDocument/2006/relationships/hyperlink" Target="https://youtu.be/LDTCdMKlDQw" TargetMode="Externa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52986-E809-8E4E-9F67-A2F025BA0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46D68398-6C74-1143-9DE8-4F4B3145E7D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72042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637730"/>
            <a:ext cx="10983131" cy="46265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Find OER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600" u="sng" dirty="0">
                <a:latin typeface="Calibri" panose="020F0502020204030204" pitchFamily="34" charset="0"/>
                <a:cs typeface="Calibri" panose="020F0502020204030204" pitchFamily="34" charset="0"/>
                <a:hlinkClick r:id="rId2" tooltip="https://www.umb.edu/elearning/open_education/find_oer"/>
              </a:rPr>
              <a:t>https://www.umb.edu/elearning/open_education/find_oer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Library Databases/Resources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LinkedIn Learning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  <a:hlinkClick r:id="rId5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State of Massachusetts OER Initiative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  <a:hlinkClick r:id="rId6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  <a:hlinkClick r:id="rId6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Metafinder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@ George Mason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OER Commons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Merlot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  <a:hlinkClick r:id="rId9"/>
              </a:rPr>
              <a:t>OpenStax</a:t>
            </a:r>
            <a:endParaRPr 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  <a:hlinkClick r:id="rId10"/>
              </a:rPr>
              <a:t>OTN (Open Textbook Network) </a:t>
            </a:r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– Univ. of Minnesota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Lumen Learning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– Low-cost open courseware -$25 per student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– Resources</a:t>
            </a:r>
          </a:p>
        </p:txBody>
      </p:sp>
    </p:spTree>
    <p:extLst>
      <p:ext uri="{BB962C8B-B14F-4D97-AF65-F5344CB8AC3E}">
        <p14:creationId xmlns:p14="http://schemas.microsoft.com/office/powerpoint/2010/main" val="257176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637730"/>
            <a:ext cx="10983131" cy="4626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Visit: OPEN.UMB.EDU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OER </a:t>
            </a:r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Adoption Program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open@umb.edu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team is happy to help and look forward to working with you!</a:t>
            </a:r>
            <a:endParaRPr lang="en-US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– Questions</a:t>
            </a:r>
          </a:p>
        </p:txBody>
      </p:sp>
    </p:spTree>
    <p:extLst>
      <p:ext uri="{BB962C8B-B14F-4D97-AF65-F5344CB8AC3E}">
        <p14:creationId xmlns:p14="http://schemas.microsoft.com/office/powerpoint/2010/main" val="208522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EE8876-A0C7-4320-B908-652A5BDCE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1481380"/>
            <a:ext cx="10983131" cy="4928563"/>
          </a:xfrm>
        </p:spPr>
        <p:txBody>
          <a:bodyPr>
            <a:normAutofit fontScale="92500" lnSpcReduction="20000"/>
          </a:bodyPr>
          <a:lstStyle/>
          <a:p>
            <a:r>
              <a:rPr lang="en-US" sz="4500" dirty="0"/>
              <a:t>What we </a:t>
            </a:r>
            <a:r>
              <a:rPr lang="en-US" sz="3900" dirty="0"/>
              <a:t>aim</a:t>
            </a:r>
            <a:r>
              <a:rPr lang="en-US" sz="4500" dirty="0"/>
              <a:t> to cover today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What are OER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Benefits of OER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Our goal/charge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The Task Force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Plans for the coming months with a ‘Go Live’ date of Fall 2022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OER Resources</a:t>
            </a: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C48E60-A129-4775-8B56-3A260B6E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297930"/>
            <a:ext cx="6876288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362489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276664"/>
            <a:ext cx="10983131" cy="52970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6F6F6F"/>
                </a:solidFill>
                <a:latin typeface="proxima-nova"/>
              </a:rPr>
              <a:t>“OER are teaching, learning, and research resources that reside in the public domain or have been released under an intellectual property license that permits their free use and re-purposing by others. Open educational resources include full courses, course materials, modules, textbooks, streaming videos, tests, software, and any other tools, materials, or techniques used to support access to knowledge.”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6F6F6F"/>
              </a:solidFill>
              <a:latin typeface="proxima-nova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373D3F"/>
                </a:solidFill>
                <a:latin typeface="proxima-nova"/>
              </a:rPr>
              <a:t>The William and Flora Hewlett Foundation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- Definition</a:t>
            </a:r>
          </a:p>
        </p:txBody>
      </p:sp>
    </p:spTree>
    <p:extLst>
      <p:ext uri="{BB962C8B-B14F-4D97-AF65-F5344CB8AC3E}">
        <p14:creationId xmlns:p14="http://schemas.microsoft.com/office/powerpoint/2010/main" val="105063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276664"/>
            <a:ext cx="10983131" cy="52970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Open – Openly Accessible / </a:t>
            </a:r>
            <a:r>
              <a:rPr lang="en-US" sz="3200" dirty="0">
                <a:solidFill>
                  <a:srgbClr val="6F6F6F"/>
                </a:solidFill>
                <a:latin typeface="proxima-nova"/>
              </a:rPr>
              <a:t>public domain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 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Educational – </a:t>
            </a:r>
            <a:r>
              <a:rPr lang="en-US" sz="3200" dirty="0">
                <a:solidFill>
                  <a:srgbClr val="6F6F6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Teaching, Learning, and Research resources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 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Resources – Content</a:t>
            </a:r>
            <a:r>
              <a:rPr lang="en-US" sz="3200" dirty="0">
                <a:solidFill>
                  <a:srgbClr val="6F6F6F"/>
                </a:solidFill>
                <a:latin typeface="proxima-nova"/>
              </a:rPr>
              <a:t> to support access to knowledge.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5"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80000"/>
              <a:buNone/>
            </a:pPr>
            <a:r>
              <a:rPr lang="en-US" sz="2800" kern="0" dirty="0">
                <a:solidFill>
                  <a:sysClr val="windowText" lastClr="000000"/>
                </a:solidFill>
                <a:latin typeface="Calibri" panose="020F0502020204030204" pitchFamily="34" charset="0"/>
                <a:sym typeface="Gill Sans MT"/>
              </a:rPr>
              <a:t>Think Five R’s</a:t>
            </a:r>
          </a:p>
          <a:p>
            <a:pPr marL="221804" lvl="1" indent="-304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  <a:sym typeface="Gill Sans MT"/>
              </a:rPr>
              <a:t>Reuse - use freely for own purpose </a:t>
            </a:r>
          </a:p>
          <a:p>
            <a:pPr marL="221804" lvl="1" indent="-304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  <a:sym typeface="Gill Sans MT"/>
              </a:rPr>
              <a:t>Redistribute - share with others </a:t>
            </a:r>
          </a:p>
          <a:p>
            <a:pPr marL="221804" lvl="1" indent="-304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  <a:sym typeface="Gill Sans MT"/>
              </a:rPr>
              <a:t>Revise - adapt, modify, change </a:t>
            </a:r>
          </a:p>
          <a:p>
            <a:pPr marL="221804" lvl="1" indent="-304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  <a:sym typeface="Gill Sans MT"/>
              </a:rPr>
              <a:t>Remix - combine / transform</a:t>
            </a:r>
          </a:p>
          <a:p>
            <a:pPr marL="221804" lvl="1" indent="-304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  <a:sym typeface="Gill Sans MT"/>
              </a:rPr>
              <a:t>Retain: download and save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- what are OER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456714C-9F76-43FC-A4CA-4537BE765F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80516"/>
              </p:ext>
            </p:extLst>
          </p:nvPr>
        </p:nvGraphicFramePr>
        <p:xfrm>
          <a:off x="5387413" y="2838734"/>
          <a:ext cx="1521133" cy="3734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crobat Document" r:id="rId4" imgW="7543647" imgH="18516600" progId="AcroExch.Document.DC">
                  <p:embed/>
                </p:oleObj>
              </mc:Choice>
              <mc:Fallback>
                <p:oleObj name="Acrobat Document" r:id="rId4" imgW="7543647" imgH="18516600" progId="AcroExch.Document.DC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456714C-9F76-43FC-A4CA-4537BE765F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87413" y="2838734"/>
                        <a:ext cx="1521133" cy="3734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55A4413-1032-4576-9756-DC2E82497D8B}"/>
              </a:ext>
            </a:extLst>
          </p:cNvPr>
          <p:cNvSpPr txBox="1"/>
          <p:nvPr/>
        </p:nvSpPr>
        <p:spPr>
          <a:xfrm>
            <a:off x="6960223" y="282571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What are OER - A 90 second video by Lumen Learning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4" name="Online Media 3" descr="What is OER?">
            <a:hlinkClick r:id="" action="ppaction://media"/>
            <a:extLst>
              <a:ext uri="{FF2B5EF4-FFF2-40B4-BE49-F238E27FC236}">
                <a16:creationId xmlns:a16="http://schemas.microsoft.com/office/drawing/2014/main" id="{3F62296D-BD83-EE42-AC27-F00067995CD9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6960223" y="3543964"/>
            <a:ext cx="5152968" cy="291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77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– Types of OER’s</a:t>
            </a:r>
          </a:p>
        </p:txBody>
      </p:sp>
      <p:pic>
        <p:nvPicPr>
          <p:cNvPr id="10" name="Shape 275">
            <a:extLst>
              <a:ext uri="{FF2B5EF4-FFF2-40B4-BE49-F238E27FC236}">
                <a16:creationId xmlns:a16="http://schemas.microsoft.com/office/drawing/2014/main" id="{D670796D-BF66-479F-9916-8FF8031310A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4525" y="1433015"/>
            <a:ext cx="6960359" cy="49541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940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276664"/>
            <a:ext cx="10983131" cy="52970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Reduce Cost of Education / textbook costs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Support student success &amp; retention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Equal Access – All students have access to the textbook on day 1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Accessibility – as it is born digital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 platform for faculty to create/edit/revise OER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Challenges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Quality – OER repositories include peer review and rating systems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Time – adopting OER will take time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Lack of ancillary content – however this is changing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Open Education Resources – Benefits &amp; Challenges</a:t>
            </a:r>
          </a:p>
        </p:txBody>
      </p:sp>
    </p:spTree>
    <p:extLst>
      <p:ext uri="{BB962C8B-B14F-4D97-AF65-F5344CB8AC3E}">
        <p14:creationId xmlns:p14="http://schemas.microsoft.com/office/powerpoint/2010/main" val="236654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637730"/>
            <a:ext cx="10983131" cy="4626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To build a program that promotes textbook affordability for students by supporting and facilitating the adoption of open, low-cost, high-quality materials, called Open Educational Resources, or OER. </a:t>
            </a:r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– Our Goal</a:t>
            </a:r>
          </a:p>
        </p:txBody>
      </p:sp>
    </p:spTree>
    <p:extLst>
      <p:ext uri="{BB962C8B-B14F-4D97-AF65-F5344CB8AC3E}">
        <p14:creationId xmlns:p14="http://schemas.microsoft.com/office/powerpoint/2010/main" val="238627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1276664"/>
            <a:ext cx="10983131" cy="52970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Bringing together Faculty, Students, MASSPIRG, Library &amp; IT with support from the Provost office.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284283"/>
            <a:ext cx="8513610" cy="640080"/>
          </a:xfrm>
        </p:spPr>
        <p:txBody>
          <a:bodyPr>
            <a:normAutofit/>
          </a:bodyPr>
          <a:lstStyle/>
          <a:p>
            <a:r>
              <a:rPr lang="en-US" sz="3200" b="1" dirty="0"/>
              <a:t>Open Education Resources – Team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C4238C-018D-49E3-927E-CE8F40A6A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038014"/>
              </p:ext>
            </p:extLst>
          </p:nvPr>
        </p:nvGraphicFramePr>
        <p:xfrm>
          <a:off x="604434" y="2464490"/>
          <a:ext cx="9863002" cy="36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501">
                  <a:extLst>
                    <a:ext uri="{9D8B030D-6E8A-4147-A177-3AD203B41FA5}">
                      <a16:colId xmlns:a16="http://schemas.microsoft.com/office/drawing/2014/main" val="1725586506"/>
                    </a:ext>
                  </a:extLst>
                </a:gridCol>
                <a:gridCol w="4931501">
                  <a:extLst>
                    <a:ext uri="{9D8B030D-6E8A-4147-A177-3AD203B41FA5}">
                      <a16:colId xmlns:a16="http://schemas.microsoft.com/office/drawing/2014/main" val="1856545350"/>
                    </a:ext>
                  </a:extLst>
                </a:gridCol>
              </a:tblGrid>
              <a:tr h="451095">
                <a:tc>
                  <a:txBody>
                    <a:bodyPr/>
                    <a:lstStyle/>
                    <a:p>
                      <a:r>
                        <a:rPr lang="en-US" dirty="0"/>
                        <a:t>Names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063702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Prof. Serra Acar (CEHD)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Ellen Foust – IT/eLearning &amp; Instructional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803708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Prof. Steve Ackerman (Honors)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Danny Rojas – Research Fellow (Provost’s Office)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125214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Prof.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Xiaolu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Xu (CM)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Kush Patel – Chancellor’s Office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287400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Joshua (Jake) Bates – USG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 Position – Graduate 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16907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 Hall –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Andrew Perumal – Associate Provost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738517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Brianna Blastick – MASSPIRG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Apurva Mehta –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604806"/>
                  </a:ext>
                </a:extLst>
              </a:tr>
              <a:tr h="45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AlexieLudgie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Goin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MASSPIRG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768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98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EEC69-F00C-4D10-A3B3-7AA00705F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6" y="1282888"/>
            <a:ext cx="10983131" cy="4626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Course Syllabi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70EEE6-6FF0-4246-AD55-D6004B30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284283"/>
            <a:ext cx="10983131" cy="640080"/>
          </a:xfrm>
        </p:spPr>
        <p:txBody>
          <a:bodyPr>
            <a:normAutofit/>
          </a:bodyPr>
          <a:lstStyle/>
          <a:p>
            <a:r>
              <a:rPr lang="en-US" sz="3200" b="1" dirty="0">
                <a:cs typeface="Calibri" panose="020F0502020204030204" pitchFamily="34" charset="0"/>
              </a:rPr>
              <a:t>Open Education Resources – How Do We Get There?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7C82D5-7907-493A-A538-5E5DB5ED6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320864"/>
              </p:ext>
            </p:extLst>
          </p:nvPr>
        </p:nvGraphicFramePr>
        <p:xfrm>
          <a:off x="521206" y="1467136"/>
          <a:ext cx="1098313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642">
                  <a:extLst>
                    <a:ext uri="{9D8B030D-6E8A-4147-A177-3AD203B41FA5}">
                      <a16:colId xmlns:a16="http://schemas.microsoft.com/office/drawing/2014/main" val="2760664558"/>
                    </a:ext>
                  </a:extLst>
                </a:gridCol>
                <a:gridCol w="1839488">
                  <a:extLst>
                    <a:ext uri="{9D8B030D-6E8A-4147-A177-3AD203B41FA5}">
                      <a16:colId xmlns:a16="http://schemas.microsoft.com/office/drawing/2014/main" val="3556430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15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Develop the Baseline – against which we can evaluate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735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Review course syllabi, library reserves, survey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729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Increase Awareness among faculty on the benefits of adopting OER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211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Host Events - example: March 7 – 11</a:t>
                      </a:r>
                      <a:r>
                        <a:rPr lang="en-US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 OER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025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Offer professional development opportunities to our faculty on adopting/using and developing OER content.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March/April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552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Work with the registrar office to flag courses in WISER that use OER /Low-Cost material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93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 funding for incentive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March/April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98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 the Incentive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07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Call for proposals from faculty, review proposals, announce winners,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93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Implement program - Librarians and Instructional Designers work with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May/June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261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Recognize faculty for adopting OER, document cost savings, update OER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65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19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538922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7E61C980C2341A2ABAC4AA5308C00" ma:contentTypeVersion="14" ma:contentTypeDescription="Create a new document." ma:contentTypeScope="" ma:versionID="956df875e33ebccedabead06ef88811a">
  <xsd:schema xmlns:xsd="http://www.w3.org/2001/XMLSchema" xmlns:xs="http://www.w3.org/2001/XMLSchema" xmlns:p="http://schemas.microsoft.com/office/2006/metadata/properties" xmlns:ns3="51be0908-9518-4ce0-b575-cf2621ae3bb3" xmlns:ns4="a72aad2e-126a-4d36-97c4-262816579862" targetNamespace="http://schemas.microsoft.com/office/2006/metadata/properties" ma:root="true" ma:fieldsID="cc2428914c6338a634ffec67aa5f5ffc" ns3:_="" ns4:_="">
    <xsd:import namespace="51be0908-9518-4ce0-b575-cf2621ae3bb3"/>
    <xsd:import namespace="a72aad2e-126a-4d36-97c4-26281657986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be0908-9518-4ce0-b575-cf2621ae3b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aad2e-126a-4d36-97c4-262816579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a72aad2e-126a-4d36-97c4-262816579862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84FC50-C35A-42DA-9847-7B1BF1138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be0908-9518-4ce0-b575-cf2621ae3bb3"/>
    <ds:schemaRef ds:uri="a72aad2e-126a-4d36-97c4-2628165798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a72aad2e-126a-4d36-97c4-2628165798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51be0908-9518-4ce0-b575-cf2621ae3bb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PowerPoint(3)</Template>
  <TotalTime>0</TotalTime>
  <Words>682</Words>
  <Application>Microsoft Macintosh PowerPoint</Application>
  <PresentationFormat>Widescreen</PresentationFormat>
  <Paragraphs>117</Paragraphs>
  <Slides>11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proxima-nova</vt:lpstr>
      <vt:lpstr>Arial</vt:lpstr>
      <vt:lpstr>Calibri</vt:lpstr>
      <vt:lpstr>Segoe UI</vt:lpstr>
      <vt:lpstr>Segoe UI Light</vt:lpstr>
      <vt:lpstr>Wingdings</vt:lpstr>
      <vt:lpstr>WelcomeDoc</vt:lpstr>
      <vt:lpstr>Acrobat Document</vt:lpstr>
      <vt:lpstr>PowerPoint Presentation</vt:lpstr>
      <vt:lpstr>Open Educational Resources</vt:lpstr>
      <vt:lpstr>Open Education Resources - Definition</vt:lpstr>
      <vt:lpstr>Open Education Resources - what are OER</vt:lpstr>
      <vt:lpstr>Open Education Resources – Types of OER’s</vt:lpstr>
      <vt:lpstr>Open Education Resources – Benefits &amp; Challenges</vt:lpstr>
      <vt:lpstr>Open Education Resources – Our Goal</vt:lpstr>
      <vt:lpstr>Open Education Resources – Team</vt:lpstr>
      <vt:lpstr>Open Education Resources – How Do We Get There?</vt:lpstr>
      <vt:lpstr>Open Education Resources – Resources</vt:lpstr>
      <vt:lpstr>Open Education Resources –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2022-01-31T16:43:55Z</dcterms:created>
  <dcterms:modified xsi:type="dcterms:W3CDTF">2022-02-09T17:21:17Z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0x0101002437E61C980C2341A2ABAC4AA5308C00</vt:lpwstr>
  </property>
</Properties>
</file>